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35" r:id="rId4"/>
  </p:sldMasterIdLst>
  <p:notesMasterIdLst>
    <p:notesMasterId r:id="rId57"/>
  </p:notesMasterIdLst>
  <p:handoutMasterIdLst>
    <p:handoutMasterId r:id="rId58"/>
  </p:handoutMasterIdLst>
  <p:sldIdLst>
    <p:sldId id="256" r:id="rId5"/>
    <p:sldId id="2076138704" r:id="rId6"/>
    <p:sldId id="259" r:id="rId7"/>
    <p:sldId id="2076138705" r:id="rId8"/>
    <p:sldId id="273" r:id="rId9"/>
    <p:sldId id="294" r:id="rId10"/>
    <p:sldId id="4644" r:id="rId11"/>
    <p:sldId id="4645" r:id="rId12"/>
    <p:sldId id="4646" r:id="rId13"/>
    <p:sldId id="4647" r:id="rId14"/>
    <p:sldId id="4648" r:id="rId15"/>
    <p:sldId id="4649" r:id="rId16"/>
    <p:sldId id="4661" r:id="rId17"/>
    <p:sldId id="280" r:id="rId18"/>
    <p:sldId id="297" r:id="rId19"/>
    <p:sldId id="4650" r:id="rId20"/>
    <p:sldId id="4660" r:id="rId21"/>
    <p:sldId id="2076138709" r:id="rId22"/>
    <p:sldId id="262" r:id="rId23"/>
    <p:sldId id="4658" r:id="rId24"/>
    <p:sldId id="4656" r:id="rId25"/>
    <p:sldId id="2076138725" r:id="rId26"/>
    <p:sldId id="1893" r:id="rId27"/>
    <p:sldId id="1941" r:id="rId28"/>
    <p:sldId id="1942" r:id="rId29"/>
    <p:sldId id="300" r:id="rId30"/>
    <p:sldId id="1944" r:id="rId31"/>
    <p:sldId id="1945" r:id="rId32"/>
    <p:sldId id="263" r:id="rId33"/>
    <p:sldId id="264" r:id="rId34"/>
    <p:sldId id="266" r:id="rId35"/>
    <p:sldId id="267" r:id="rId36"/>
    <p:sldId id="2076138714" r:id="rId37"/>
    <p:sldId id="269" r:id="rId38"/>
    <p:sldId id="270" r:id="rId39"/>
    <p:sldId id="2076138674" r:id="rId40"/>
    <p:sldId id="2076138675" r:id="rId41"/>
    <p:sldId id="2076138676" r:id="rId42"/>
    <p:sldId id="2076138677" r:id="rId43"/>
    <p:sldId id="2076138678" r:id="rId44"/>
    <p:sldId id="2076138680" r:id="rId45"/>
    <p:sldId id="2076138681" r:id="rId46"/>
    <p:sldId id="2076138718" r:id="rId47"/>
    <p:sldId id="2076138713" r:id="rId48"/>
    <p:sldId id="2076138683" r:id="rId49"/>
    <p:sldId id="2076138719" r:id="rId50"/>
    <p:sldId id="2076138684" r:id="rId51"/>
    <p:sldId id="2076138724" r:id="rId52"/>
    <p:sldId id="2076138697" r:id="rId53"/>
    <p:sldId id="1888" r:id="rId54"/>
    <p:sldId id="2076138698" r:id="rId55"/>
    <p:sldId id="2076138703" r:id="rId5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C8E8"/>
    <a:srgbClr val="0078D4"/>
    <a:srgbClr val="FE9D88"/>
    <a:srgbClr val="D988DC"/>
    <a:srgbClr val="1C63BC"/>
    <a:srgbClr val="384EA4"/>
    <a:srgbClr val="125999"/>
    <a:srgbClr val="F2F2F2"/>
    <a:srgbClr val="243A5E"/>
    <a:srgbClr val="5439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14E4C-4B04-489E-806E-8BFF4FD70A8A}" v="2" dt="2023-08-30T06:29:13.674"/>
    <p1510:client id="{36BE1AC9-8E01-40F0-864C-E567C7199A1E}" v="4" dt="2023-08-29T07:08:27.4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2" autoAdjust="0"/>
    <p:restoredTop sz="77876" autoAdjust="0"/>
  </p:normalViewPr>
  <p:slideViewPr>
    <p:cSldViewPr snapToGrid="0">
      <p:cViewPr varScale="1">
        <p:scale>
          <a:sx n="87" d="100"/>
          <a:sy n="87" d="100"/>
        </p:scale>
        <p:origin x="1596" y="78"/>
      </p:cViewPr>
      <p:guideLst>
        <p:guide orient="horz" pos="640"/>
        <p:guide pos="3840"/>
      </p:guideLst>
    </p:cSldViewPr>
  </p:slideViewPr>
  <p:notesTextViewPr>
    <p:cViewPr>
      <p:scale>
        <a:sx n="1" d="1"/>
        <a:sy n="1" d="1"/>
      </p:scale>
      <p:origin x="0" y="0"/>
    </p:cViewPr>
  </p:notesTextViewPr>
  <p:notesViewPr>
    <p:cSldViewPr snapToGrid="0">
      <p:cViewPr varScale="1">
        <p:scale>
          <a:sx n="71" d="100"/>
          <a:sy n="71" d="100"/>
        </p:scale>
        <p:origin x="2736" y="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rgbClr val="0070C0"/>
            </a:solidFill>
          </c:spPr>
          <c:dPt>
            <c:idx val="0"/>
            <c:bubble3D val="0"/>
            <c:explosion val="1"/>
            <c:spPr>
              <a:solidFill>
                <a:srgbClr val="0070C0"/>
              </a:solidFill>
              <a:ln w="19050">
                <a:solidFill>
                  <a:schemeClr val="lt1"/>
                </a:solidFill>
              </a:ln>
              <a:effectLst/>
            </c:spPr>
            <c:extLst>
              <c:ext xmlns:c16="http://schemas.microsoft.com/office/drawing/2014/chart" uri="{C3380CC4-5D6E-409C-BE32-E72D297353CC}">
                <c16:uniqueId val="{00000001-8A8A-42DF-8B81-BD171DC31EB6}"/>
              </c:ext>
            </c:extLst>
          </c:dPt>
          <c:dPt>
            <c:idx val="1"/>
            <c:bubble3D val="0"/>
            <c:spPr>
              <a:solidFill>
                <a:srgbClr val="0070C0"/>
              </a:solidFill>
              <a:ln w="28575">
                <a:solidFill>
                  <a:schemeClr val="lt1"/>
                </a:solidFill>
              </a:ln>
              <a:effectLst/>
            </c:spPr>
            <c:extLst>
              <c:ext xmlns:c16="http://schemas.microsoft.com/office/drawing/2014/chart" uri="{C3380CC4-5D6E-409C-BE32-E72D297353CC}">
                <c16:uniqueId val="{00000003-8A8A-42DF-8B81-BD171DC31EB6}"/>
              </c:ext>
            </c:extLst>
          </c:dPt>
          <c:dPt>
            <c:idx val="2"/>
            <c:bubble3D val="0"/>
            <c:spPr>
              <a:solidFill>
                <a:srgbClr val="0070C0"/>
              </a:solidFill>
              <a:ln w="19050">
                <a:solidFill>
                  <a:schemeClr val="lt1"/>
                </a:solidFill>
              </a:ln>
              <a:effectLst/>
            </c:spPr>
            <c:extLst>
              <c:ext xmlns:c16="http://schemas.microsoft.com/office/drawing/2014/chart" uri="{C3380CC4-5D6E-409C-BE32-E72D297353CC}">
                <c16:uniqueId val="{00000005-8A8A-42DF-8B81-BD171DC31EB6}"/>
              </c:ext>
            </c:extLst>
          </c:dPt>
          <c:val>
            <c:numRef>
              <c:f>Sheet1!$B$2:$B$4</c:f>
              <c:numCache>
                <c:formatCode>General</c:formatCode>
                <c:ptCount val="3"/>
                <c:pt idx="0">
                  <c:v>60</c:v>
                </c:pt>
                <c:pt idx="1">
                  <c:v>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8A8A-42DF-8B81-BD171DC31EB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dPt>
            <c:idx val="0"/>
            <c:bubble3D val="0"/>
            <c:spPr>
              <a:solidFill>
                <a:srgbClr val="0078D4"/>
              </a:solidFill>
              <a:ln w="19050">
                <a:solidFill>
                  <a:schemeClr val="lt1"/>
                </a:solidFill>
              </a:ln>
              <a:effectLst/>
            </c:spPr>
            <c:extLst>
              <c:ext xmlns:c16="http://schemas.microsoft.com/office/drawing/2014/chart" uri="{C3380CC4-5D6E-409C-BE32-E72D297353CC}">
                <c16:uniqueId val="{00000001-7FD6-48BE-820A-7E3C1A1C2C22}"/>
              </c:ext>
            </c:extLst>
          </c:dPt>
          <c:dPt>
            <c:idx val="1"/>
            <c:bubble3D val="0"/>
            <c:spPr>
              <a:solidFill>
                <a:srgbClr val="8DC8E8"/>
              </a:solidFill>
              <a:ln w="28575">
                <a:solidFill>
                  <a:schemeClr val="lt1"/>
                </a:solidFill>
              </a:ln>
              <a:effectLst/>
            </c:spPr>
            <c:extLst>
              <c:ext xmlns:c16="http://schemas.microsoft.com/office/drawing/2014/chart" uri="{C3380CC4-5D6E-409C-BE32-E72D297353CC}">
                <c16:uniqueId val="{00000003-7FD6-48BE-820A-7E3C1A1C2C22}"/>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7FD6-48BE-820A-7E3C1A1C2C22}"/>
              </c:ext>
            </c:extLst>
          </c:dPt>
          <c:cat>
            <c:strRef>
              <c:f>Sheet1!$A$2:$A$4</c:f>
              <c:strCache>
                <c:ptCount val="2"/>
                <c:pt idx="0">
                  <c:v>Challenge</c:v>
                </c:pt>
                <c:pt idx="1">
                  <c:v>Hour</c:v>
                </c:pt>
              </c:strCache>
            </c:strRef>
          </c:cat>
          <c:val>
            <c:numRef>
              <c:f>Sheet1!$B$2:$B$4</c:f>
              <c:numCache>
                <c:formatCode>General</c:formatCode>
                <c:ptCount val="3"/>
                <c:pt idx="0">
                  <c:v>50</c:v>
                </c:pt>
                <c:pt idx="1">
                  <c:v>10</c:v>
                </c:pt>
              </c:numCache>
            </c:numRef>
          </c:val>
          <c:extLst>
            <c:ext xmlns:c16="http://schemas.microsoft.com/office/drawing/2014/chart" uri="{C3380CC4-5D6E-409C-BE32-E72D297353CC}">
              <c16:uniqueId val="{00000006-7FD6-48BE-820A-7E3C1A1C2C2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6C53E-5D86-4A2A-BD39-874B1C8BB976}" type="doc">
      <dgm:prSet loTypeId="urn:microsoft.com/office/officeart/2005/8/layout/hProcess11" loCatId="process" qsTypeId="urn:microsoft.com/office/officeart/2005/8/quickstyle/simple1" qsCatId="simple" csTypeId="urn:microsoft.com/office/officeart/2005/8/colors/accent4_2" csCatId="accent4" phldr="1"/>
      <dgm:spPr/>
      <dgm:t>
        <a:bodyPr/>
        <a:lstStyle/>
        <a:p>
          <a:endParaRPr lang="en-US"/>
        </a:p>
      </dgm:t>
    </dgm:pt>
    <dgm:pt modelId="{17C1ADD9-F48D-436A-86DB-58B75A268D88}">
      <dgm:prSet phldrT="[Text]" custT="1"/>
      <dgm:spPr/>
      <dgm:t>
        <a:bodyPr/>
        <a:lstStyle/>
        <a:p>
          <a:r>
            <a:rPr lang="en-US" sz="1800" dirty="0"/>
            <a:t>Make changes</a:t>
          </a:r>
        </a:p>
      </dgm:t>
    </dgm:pt>
    <dgm:pt modelId="{325ADA13-FFAE-4F83-A820-2F5D8E421C46}" type="parTrans" cxnId="{38716D07-BDF4-466C-92F7-375A2C003DCA}">
      <dgm:prSet/>
      <dgm:spPr/>
      <dgm:t>
        <a:bodyPr/>
        <a:lstStyle/>
        <a:p>
          <a:endParaRPr lang="en-US" sz="2400"/>
        </a:p>
      </dgm:t>
    </dgm:pt>
    <dgm:pt modelId="{EEFF8295-5A08-46E8-A73C-EB50CE20A1A5}" type="sibTrans" cxnId="{38716D07-BDF4-466C-92F7-375A2C003DCA}">
      <dgm:prSet/>
      <dgm:spPr/>
      <dgm:t>
        <a:bodyPr/>
        <a:lstStyle/>
        <a:p>
          <a:endParaRPr lang="en-US" sz="2400"/>
        </a:p>
      </dgm:t>
    </dgm:pt>
    <dgm:pt modelId="{9C6F0A91-1705-4F6F-A5BC-D80E33649746}">
      <dgm:prSet phldrT="[Text]" custT="1"/>
      <dgm:spPr/>
      <dgm:t>
        <a:bodyPr/>
        <a:lstStyle/>
        <a:p>
          <a:r>
            <a:rPr lang="en-US" sz="1800" dirty="0"/>
            <a:t>Create a pull request</a:t>
          </a:r>
        </a:p>
      </dgm:t>
    </dgm:pt>
    <dgm:pt modelId="{9F040EA8-081D-4B05-835F-35089735637E}" type="parTrans" cxnId="{4BD83D5C-47D9-4A54-86D4-C6B1ABA53717}">
      <dgm:prSet/>
      <dgm:spPr/>
      <dgm:t>
        <a:bodyPr/>
        <a:lstStyle/>
        <a:p>
          <a:endParaRPr lang="en-US" sz="2400"/>
        </a:p>
      </dgm:t>
    </dgm:pt>
    <dgm:pt modelId="{4430504B-42C5-4E64-A44F-9C3125B7B1DC}" type="sibTrans" cxnId="{4BD83D5C-47D9-4A54-86D4-C6B1ABA53717}">
      <dgm:prSet/>
      <dgm:spPr/>
      <dgm:t>
        <a:bodyPr/>
        <a:lstStyle/>
        <a:p>
          <a:endParaRPr lang="en-US" sz="2400"/>
        </a:p>
      </dgm:t>
    </dgm:pt>
    <dgm:pt modelId="{84A8C263-38BB-4DD2-B28E-9D6DFD1B104A}">
      <dgm:prSet phldrT="[Text]" custT="1"/>
      <dgm:spPr/>
      <dgm:t>
        <a:bodyPr/>
        <a:lstStyle/>
        <a:p>
          <a:r>
            <a:rPr lang="en-US" sz="1800" dirty="0"/>
            <a:t>Delete your branch</a:t>
          </a:r>
        </a:p>
      </dgm:t>
    </dgm:pt>
    <dgm:pt modelId="{CD6CC9BE-EB34-497F-AAC8-6BEA9DF88A66}" type="parTrans" cxnId="{599FDFC8-70E5-479D-A37E-F082B4763B70}">
      <dgm:prSet/>
      <dgm:spPr/>
      <dgm:t>
        <a:bodyPr/>
        <a:lstStyle/>
        <a:p>
          <a:endParaRPr lang="en-US" sz="2400"/>
        </a:p>
      </dgm:t>
    </dgm:pt>
    <dgm:pt modelId="{7F82E2D5-3D9D-4C14-960F-93F88057DC93}" type="sibTrans" cxnId="{599FDFC8-70E5-479D-A37E-F082B4763B70}">
      <dgm:prSet/>
      <dgm:spPr/>
      <dgm:t>
        <a:bodyPr/>
        <a:lstStyle/>
        <a:p>
          <a:endParaRPr lang="en-US" sz="2400"/>
        </a:p>
      </dgm:t>
    </dgm:pt>
    <dgm:pt modelId="{B1FDF055-882E-4407-A02E-A6DD35F5DFB0}">
      <dgm:prSet phldrT="[Text]" custT="1"/>
      <dgm:spPr/>
      <dgm:t>
        <a:bodyPr/>
        <a:lstStyle/>
        <a:p>
          <a:r>
            <a:rPr lang="en-US" sz="1800" b="0" i="0" dirty="0"/>
            <a:t>Address review comments</a:t>
          </a:r>
          <a:endParaRPr lang="en-US" sz="1800" b="0" dirty="0"/>
        </a:p>
      </dgm:t>
    </dgm:pt>
    <dgm:pt modelId="{13628A3F-6506-4EA4-9994-810F26FC4C93}" type="sibTrans" cxnId="{F507C07F-E36F-4F5C-B210-4DE18FA9DEBE}">
      <dgm:prSet/>
      <dgm:spPr/>
      <dgm:t>
        <a:bodyPr/>
        <a:lstStyle/>
        <a:p>
          <a:endParaRPr lang="en-US" sz="2400"/>
        </a:p>
      </dgm:t>
    </dgm:pt>
    <dgm:pt modelId="{0AABA13C-F455-4ED3-B52C-B8FA3A6E3F03}" type="parTrans" cxnId="{F507C07F-E36F-4F5C-B210-4DE18FA9DEBE}">
      <dgm:prSet/>
      <dgm:spPr/>
      <dgm:t>
        <a:bodyPr/>
        <a:lstStyle/>
        <a:p>
          <a:endParaRPr lang="en-US" sz="2400"/>
        </a:p>
      </dgm:t>
    </dgm:pt>
    <dgm:pt modelId="{C8E72813-BAA7-4600-9A5A-4EB43BB1156E}">
      <dgm:prSet phldrT="[Text]" custT="1"/>
      <dgm:spPr/>
      <dgm:t>
        <a:bodyPr/>
        <a:lstStyle/>
        <a:p>
          <a:r>
            <a:rPr lang="en-US" sz="1800" dirty="0"/>
            <a:t>Merge your pull request</a:t>
          </a:r>
        </a:p>
      </dgm:t>
    </dgm:pt>
    <dgm:pt modelId="{2E15A1A1-308A-483C-83BA-DA8C2EBFE24A}" type="sibTrans" cxnId="{1BB66D7C-FDD0-4E6A-9894-AF66ADCAFA0A}">
      <dgm:prSet/>
      <dgm:spPr/>
      <dgm:t>
        <a:bodyPr/>
        <a:lstStyle/>
        <a:p>
          <a:endParaRPr lang="en-US" sz="2400"/>
        </a:p>
      </dgm:t>
    </dgm:pt>
    <dgm:pt modelId="{88E57A9E-D0D5-4363-B034-D6B0CF63D87D}" type="parTrans" cxnId="{1BB66D7C-FDD0-4E6A-9894-AF66ADCAFA0A}">
      <dgm:prSet/>
      <dgm:spPr/>
      <dgm:t>
        <a:bodyPr/>
        <a:lstStyle/>
        <a:p>
          <a:endParaRPr lang="en-US" sz="2400"/>
        </a:p>
      </dgm:t>
    </dgm:pt>
    <dgm:pt modelId="{06747293-AD0B-4CF2-9AAB-1F32F7D39DD5}">
      <dgm:prSet phldrT="[Text]" custT="1"/>
      <dgm:spPr/>
      <dgm:t>
        <a:bodyPr/>
        <a:lstStyle/>
        <a:p>
          <a:r>
            <a:rPr lang="en-US" sz="1800" dirty="0"/>
            <a:t>Create a branch</a:t>
          </a:r>
        </a:p>
      </dgm:t>
    </dgm:pt>
    <dgm:pt modelId="{E058253C-B057-485C-87A3-97B7FD8310EB}" type="sibTrans" cxnId="{D0A7A7B1-F899-49B3-BF3A-A61EB202FD25}">
      <dgm:prSet/>
      <dgm:spPr/>
      <dgm:t>
        <a:bodyPr/>
        <a:lstStyle/>
        <a:p>
          <a:endParaRPr lang="en-US" sz="2400"/>
        </a:p>
      </dgm:t>
    </dgm:pt>
    <dgm:pt modelId="{036DBEFD-8ABC-45F8-BEDE-F52C56AD7FBA}" type="parTrans" cxnId="{D0A7A7B1-F899-49B3-BF3A-A61EB202FD25}">
      <dgm:prSet/>
      <dgm:spPr/>
      <dgm:t>
        <a:bodyPr/>
        <a:lstStyle/>
        <a:p>
          <a:endParaRPr lang="en-US" sz="2400"/>
        </a:p>
      </dgm:t>
    </dgm:pt>
    <dgm:pt modelId="{EEF54F37-31BA-4311-9C32-D7077DED5522}" type="pres">
      <dgm:prSet presAssocID="{7F56C53E-5D86-4A2A-BD39-874B1C8BB976}" presName="Name0" presStyleCnt="0">
        <dgm:presLayoutVars>
          <dgm:dir/>
          <dgm:resizeHandles val="exact"/>
        </dgm:presLayoutVars>
      </dgm:prSet>
      <dgm:spPr/>
    </dgm:pt>
    <dgm:pt modelId="{DD7714FD-8095-4289-9218-070668434606}" type="pres">
      <dgm:prSet presAssocID="{7F56C53E-5D86-4A2A-BD39-874B1C8BB976}" presName="arrow" presStyleLbl="bgShp" presStyleIdx="0" presStyleCnt="1"/>
      <dgm:spPr/>
    </dgm:pt>
    <dgm:pt modelId="{96E05AC6-3BF8-4DCD-B7FD-571F6585BC7C}" type="pres">
      <dgm:prSet presAssocID="{7F56C53E-5D86-4A2A-BD39-874B1C8BB976}" presName="points" presStyleCnt="0"/>
      <dgm:spPr/>
    </dgm:pt>
    <dgm:pt modelId="{CB9FEEBC-33D6-4702-8418-BD426B688674}" type="pres">
      <dgm:prSet presAssocID="{06747293-AD0B-4CF2-9AAB-1F32F7D39DD5}" presName="compositeA" presStyleCnt="0"/>
      <dgm:spPr/>
    </dgm:pt>
    <dgm:pt modelId="{EE889484-49D6-42E9-BD79-8DAEBB7B8CB1}" type="pres">
      <dgm:prSet presAssocID="{06747293-AD0B-4CF2-9AAB-1F32F7D39DD5}" presName="textA" presStyleLbl="revTx" presStyleIdx="0" presStyleCnt="6">
        <dgm:presLayoutVars>
          <dgm:bulletEnabled val="1"/>
        </dgm:presLayoutVars>
      </dgm:prSet>
      <dgm:spPr/>
    </dgm:pt>
    <dgm:pt modelId="{F4E9210D-8330-4800-83C8-39C5FB96FEF4}" type="pres">
      <dgm:prSet presAssocID="{06747293-AD0B-4CF2-9AAB-1F32F7D39DD5}" presName="circleA" presStyleLbl="node1" presStyleIdx="0" presStyleCnt="6"/>
      <dgm:spPr/>
    </dgm:pt>
    <dgm:pt modelId="{BBDE783D-483E-437B-B5A8-B0B54F4BCCE9}" type="pres">
      <dgm:prSet presAssocID="{06747293-AD0B-4CF2-9AAB-1F32F7D39DD5}" presName="spaceA" presStyleCnt="0"/>
      <dgm:spPr/>
    </dgm:pt>
    <dgm:pt modelId="{4324962E-10C7-4796-AA39-61356F333D5A}" type="pres">
      <dgm:prSet presAssocID="{E058253C-B057-485C-87A3-97B7FD8310EB}" presName="space" presStyleCnt="0"/>
      <dgm:spPr/>
    </dgm:pt>
    <dgm:pt modelId="{03ED94F0-437B-4940-BBE2-CC48499687D7}" type="pres">
      <dgm:prSet presAssocID="{17C1ADD9-F48D-436A-86DB-58B75A268D88}" presName="compositeB" presStyleCnt="0"/>
      <dgm:spPr/>
    </dgm:pt>
    <dgm:pt modelId="{730CC417-5DEF-404A-9E70-7493F0EB8E42}" type="pres">
      <dgm:prSet presAssocID="{17C1ADD9-F48D-436A-86DB-58B75A268D88}" presName="textB" presStyleLbl="revTx" presStyleIdx="1" presStyleCnt="6">
        <dgm:presLayoutVars>
          <dgm:bulletEnabled val="1"/>
        </dgm:presLayoutVars>
      </dgm:prSet>
      <dgm:spPr/>
    </dgm:pt>
    <dgm:pt modelId="{1AE92D42-55DE-45FF-B2A8-F67296B57295}" type="pres">
      <dgm:prSet presAssocID="{17C1ADD9-F48D-436A-86DB-58B75A268D88}" presName="circleB" presStyleLbl="node1" presStyleIdx="1" presStyleCnt="6"/>
      <dgm:spPr/>
    </dgm:pt>
    <dgm:pt modelId="{F774E654-C344-4E7C-8A26-698DB5C3A5BB}" type="pres">
      <dgm:prSet presAssocID="{17C1ADD9-F48D-436A-86DB-58B75A268D88}" presName="spaceB" presStyleCnt="0"/>
      <dgm:spPr/>
    </dgm:pt>
    <dgm:pt modelId="{DBB9CA21-1FE8-442A-9065-4548A5420AF9}" type="pres">
      <dgm:prSet presAssocID="{EEFF8295-5A08-46E8-A73C-EB50CE20A1A5}" presName="space" presStyleCnt="0"/>
      <dgm:spPr/>
    </dgm:pt>
    <dgm:pt modelId="{94E9F1A9-0C07-4485-8B9E-7C9A58A97F19}" type="pres">
      <dgm:prSet presAssocID="{9C6F0A91-1705-4F6F-A5BC-D80E33649746}" presName="compositeA" presStyleCnt="0"/>
      <dgm:spPr/>
    </dgm:pt>
    <dgm:pt modelId="{C87DEBE8-B59C-4566-8C96-F2EAD206DCCC}" type="pres">
      <dgm:prSet presAssocID="{9C6F0A91-1705-4F6F-A5BC-D80E33649746}" presName="textA" presStyleLbl="revTx" presStyleIdx="2" presStyleCnt="6">
        <dgm:presLayoutVars>
          <dgm:bulletEnabled val="1"/>
        </dgm:presLayoutVars>
      </dgm:prSet>
      <dgm:spPr/>
    </dgm:pt>
    <dgm:pt modelId="{C7E184C3-0ED7-4B2C-8680-3D7DC5C2071A}" type="pres">
      <dgm:prSet presAssocID="{9C6F0A91-1705-4F6F-A5BC-D80E33649746}" presName="circleA" presStyleLbl="node1" presStyleIdx="2" presStyleCnt="6"/>
      <dgm:spPr/>
    </dgm:pt>
    <dgm:pt modelId="{764947C4-8995-45E0-BD49-2CF71EE35A79}" type="pres">
      <dgm:prSet presAssocID="{9C6F0A91-1705-4F6F-A5BC-D80E33649746}" presName="spaceA" presStyleCnt="0"/>
      <dgm:spPr/>
    </dgm:pt>
    <dgm:pt modelId="{911F24E3-7C6D-4ABC-94AC-CA6650EB32B0}" type="pres">
      <dgm:prSet presAssocID="{4430504B-42C5-4E64-A44F-9C3125B7B1DC}" presName="space" presStyleCnt="0"/>
      <dgm:spPr/>
    </dgm:pt>
    <dgm:pt modelId="{9628F87C-677D-4565-9AB7-DBD1D5A016F4}" type="pres">
      <dgm:prSet presAssocID="{B1FDF055-882E-4407-A02E-A6DD35F5DFB0}" presName="compositeB" presStyleCnt="0"/>
      <dgm:spPr/>
    </dgm:pt>
    <dgm:pt modelId="{A48637B1-035F-4F57-87AE-2548037E2D29}" type="pres">
      <dgm:prSet presAssocID="{B1FDF055-882E-4407-A02E-A6DD35F5DFB0}" presName="textB" presStyleLbl="revTx" presStyleIdx="3" presStyleCnt="6">
        <dgm:presLayoutVars>
          <dgm:bulletEnabled val="1"/>
        </dgm:presLayoutVars>
      </dgm:prSet>
      <dgm:spPr/>
    </dgm:pt>
    <dgm:pt modelId="{FED0C9EA-CBAE-48DD-9FF6-0E68CBA7807A}" type="pres">
      <dgm:prSet presAssocID="{B1FDF055-882E-4407-A02E-A6DD35F5DFB0}" presName="circleB" presStyleLbl="node1" presStyleIdx="3" presStyleCnt="6"/>
      <dgm:spPr/>
    </dgm:pt>
    <dgm:pt modelId="{071621EA-4D80-4322-9359-E07A2FBB79A3}" type="pres">
      <dgm:prSet presAssocID="{B1FDF055-882E-4407-A02E-A6DD35F5DFB0}" presName="spaceB" presStyleCnt="0"/>
      <dgm:spPr/>
    </dgm:pt>
    <dgm:pt modelId="{5C4ABAB2-C7D9-46CB-8318-049E0E87FBBC}" type="pres">
      <dgm:prSet presAssocID="{13628A3F-6506-4EA4-9994-810F26FC4C93}" presName="space" presStyleCnt="0"/>
      <dgm:spPr/>
    </dgm:pt>
    <dgm:pt modelId="{4079C76E-0940-465B-B7C7-17D742F28516}" type="pres">
      <dgm:prSet presAssocID="{C8E72813-BAA7-4600-9A5A-4EB43BB1156E}" presName="compositeA" presStyleCnt="0"/>
      <dgm:spPr/>
    </dgm:pt>
    <dgm:pt modelId="{8CA10D29-CDB9-4A09-9CF8-1D899DFA5C8E}" type="pres">
      <dgm:prSet presAssocID="{C8E72813-BAA7-4600-9A5A-4EB43BB1156E}" presName="textA" presStyleLbl="revTx" presStyleIdx="4" presStyleCnt="6">
        <dgm:presLayoutVars>
          <dgm:bulletEnabled val="1"/>
        </dgm:presLayoutVars>
      </dgm:prSet>
      <dgm:spPr/>
    </dgm:pt>
    <dgm:pt modelId="{BE86E902-16C6-40F3-91E9-4FD1DA2A0759}" type="pres">
      <dgm:prSet presAssocID="{C8E72813-BAA7-4600-9A5A-4EB43BB1156E}" presName="circleA" presStyleLbl="node1" presStyleIdx="4" presStyleCnt="6"/>
      <dgm:spPr/>
    </dgm:pt>
    <dgm:pt modelId="{2C5FFB0F-749D-43D3-888D-AA300D289665}" type="pres">
      <dgm:prSet presAssocID="{C8E72813-BAA7-4600-9A5A-4EB43BB1156E}" presName="spaceA" presStyleCnt="0"/>
      <dgm:spPr/>
    </dgm:pt>
    <dgm:pt modelId="{6E216709-B751-485F-9DC5-D9723A9FECF7}" type="pres">
      <dgm:prSet presAssocID="{2E15A1A1-308A-483C-83BA-DA8C2EBFE24A}" presName="space" presStyleCnt="0"/>
      <dgm:spPr/>
    </dgm:pt>
    <dgm:pt modelId="{EA1BDD5F-5798-40D7-A9AB-6789E8254114}" type="pres">
      <dgm:prSet presAssocID="{84A8C263-38BB-4DD2-B28E-9D6DFD1B104A}" presName="compositeB" presStyleCnt="0"/>
      <dgm:spPr/>
    </dgm:pt>
    <dgm:pt modelId="{09408F9D-5B25-4345-9DFC-95C2C10ADEA5}" type="pres">
      <dgm:prSet presAssocID="{84A8C263-38BB-4DD2-B28E-9D6DFD1B104A}" presName="textB" presStyleLbl="revTx" presStyleIdx="5" presStyleCnt="6">
        <dgm:presLayoutVars>
          <dgm:bulletEnabled val="1"/>
        </dgm:presLayoutVars>
      </dgm:prSet>
      <dgm:spPr/>
    </dgm:pt>
    <dgm:pt modelId="{A89575C1-5268-4051-B969-94455F164912}" type="pres">
      <dgm:prSet presAssocID="{84A8C263-38BB-4DD2-B28E-9D6DFD1B104A}" presName="circleB" presStyleLbl="node1" presStyleIdx="5" presStyleCnt="6"/>
      <dgm:spPr/>
    </dgm:pt>
    <dgm:pt modelId="{75E28356-5DE7-4D66-A377-894BDD2C6F72}" type="pres">
      <dgm:prSet presAssocID="{84A8C263-38BB-4DD2-B28E-9D6DFD1B104A}" presName="spaceB" presStyleCnt="0"/>
      <dgm:spPr/>
    </dgm:pt>
  </dgm:ptLst>
  <dgm:cxnLst>
    <dgm:cxn modelId="{5065FC03-9F22-4B9F-9057-0C8FBB8ABF8D}" type="presOf" srcId="{17C1ADD9-F48D-436A-86DB-58B75A268D88}" destId="{730CC417-5DEF-404A-9E70-7493F0EB8E42}" srcOrd="0" destOrd="0" presId="urn:microsoft.com/office/officeart/2005/8/layout/hProcess11"/>
    <dgm:cxn modelId="{38716D07-BDF4-466C-92F7-375A2C003DCA}" srcId="{7F56C53E-5D86-4A2A-BD39-874B1C8BB976}" destId="{17C1ADD9-F48D-436A-86DB-58B75A268D88}" srcOrd="1" destOrd="0" parTransId="{325ADA13-FFAE-4F83-A820-2F5D8E421C46}" sibTransId="{EEFF8295-5A08-46E8-A73C-EB50CE20A1A5}"/>
    <dgm:cxn modelId="{6DA17B30-0867-4833-A8FF-F4E1007FDCD8}" type="presOf" srcId="{9C6F0A91-1705-4F6F-A5BC-D80E33649746}" destId="{C87DEBE8-B59C-4566-8C96-F2EAD206DCCC}" srcOrd="0" destOrd="0" presId="urn:microsoft.com/office/officeart/2005/8/layout/hProcess11"/>
    <dgm:cxn modelId="{4BD83D5C-47D9-4A54-86D4-C6B1ABA53717}" srcId="{7F56C53E-5D86-4A2A-BD39-874B1C8BB976}" destId="{9C6F0A91-1705-4F6F-A5BC-D80E33649746}" srcOrd="2" destOrd="0" parTransId="{9F040EA8-081D-4B05-835F-35089735637E}" sibTransId="{4430504B-42C5-4E64-A44F-9C3125B7B1DC}"/>
    <dgm:cxn modelId="{1BB66D7C-FDD0-4E6A-9894-AF66ADCAFA0A}" srcId="{7F56C53E-5D86-4A2A-BD39-874B1C8BB976}" destId="{C8E72813-BAA7-4600-9A5A-4EB43BB1156E}" srcOrd="4" destOrd="0" parTransId="{88E57A9E-D0D5-4363-B034-D6B0CF63D87D}" sibTransId="{2E15A1A1-308A-483C-83BA-DA8C2EBFE24A}"/>
    <dgm:cxn modelId="{F507C07F-E36F-4F5C-B210-4DE18FA9DEBE}" srcId="{7F56C53E-5D86-4A2A-BD39-874B1C8BB976}" destId="{B1FDF055-882E-4407-A02E-A6DD35F5DFB0}" srcOrd="3" destOrd="0" parTransId="{0AABA13C-F455-4ED3-B52C-B8FA3A6E3F03}" sibTransId="{13628A3F-6506-4EA4-9994-810F26FC4C93}"/>
    <dgm:cxn modelId="{73E747A6-F2D4-4373-8687-9ABBAD9CB2A0}" type="presOf" srcId="{06747293-AD0B-4CF2-9AAB-1F32F7D39DD5}" destId="{EE889484-49D6-42E9-BD79-8DAEBB7B8CB1}" srcOrd="0" destOrd="0" presId="urn:microsoft.com/office/officeart/2005/8/layout/hProcess11"/>
    <dgm:cxn modelId="{7338B9AD-D325-47EA-AB59-5B70CA8AEBA2}" type="presOf" srcId="{84A8C263-38BB-4DD2-B28E-9D6DFD1B104A}" destId="{09408F9D-5B25-4345-9DFC-95C2C10ADEA5}" srcOrd="0" destOrd="0" presId="urn:microsoft.com/office/officeart/2005/8/layout/hProcess11"/>
    <dgm:cxn modelId="{D0A7A7B1-F899-49B3-BF3A-A61EB202FD25}" srcId="{7F56C53E-5D86-4A2A-BD39-874B1C8BB976}" destId="{06747293-AD0B-4CF2-9AAB-1F32F7D39DD5}" srcOrd="0" destOrd="0" parTransId="{036DBEFD-8ABC-45F8-BEDE-F52C56AD7FBA}" sibTransId="{E058253C-B057-485C-87A3-97B7FD8310EB}"/>
    <dgm:cxn modelId="{86D59DC3-7A25-41CA-BCBF-5279CD09B87B}" type="presOf" srcId="{B1FDF055-882E-4407-A02E-A6DD35F5DFB0}" destId="{A48637B1-035F-4F57-87AE-2548037E2D29}" srcOrd="0" destOrd="0" presId="urn:microsoft.com/office/officeart/2005/8/layout/hProcess11"/>
    <dgm:cxn modelId="{3C0442C7-9085-411F-AA37-ADCA3C9ED3C9}" type="presOf" srcId="{C8E72813-BAA7-4600-9A5A-4EB43BB1156E}" destId="{8CA10D29-CDB9-4A09-9CF8-1D899DFA5C8E}" srcOrd="0" destOrd="0" presId="urn:microsoft.com/office/officeart/2005/8/layout/hProcess11"/>
    <dgm:cxn modelId="{599FDFC8-70E5-479D-A37E-F082B4763B70}" srcId="{7F56C53E-5D86-4A2A-BD39-874B1C8BB976}" destId="{84A8C263-38BB-4DD2-B28E-9D6DFD1B104A}" srcOrd="5" destOrd="0" parTransId="{CD6CC9BE-EB34-497F-AAC8-6BEA9DF88A66}" sibTransId="{7F82E2D5-3D9D-4C14-960F-93F88057DC93}"/>
    <dgm:cxn modelId="{A7F441DE-B0E4-4E7F-B2DD-20077A0C6EF8}" type="presOf" srcId="{7F56C53E-5D86-4A2A-BD39-874B1C8BB976}" destId="{EEF54F37-31BA-4311-9C32-D7077DED5522}" srcOrd="0" destOrd="0" presId="urn:microsoft.com/office/officeart/2005/8/layout/hProcess11"/>
    <dgm:cxn modelId="{FE331E50-2E6C-46E2-82A4-DA75C5825353}" type="presParOf" srcId="{EEF54F37-31BA-4311-9C32-D7077DED5522}" destId="{DD7714FD-8095-4289-9218-070668434606}" srcOrd="0" destOrd="0" presId="urn:microsoft.com/office/officeart/2005/8/layout/hProcess11"/>
    <dgm:cxn modelId="{CA7C6DFB-7106-43A4-AF7F-5AB42DB483CB}" type="presParOf" srcId="{EEF54F37-31BA-4311-9C32-D7077DED5522}" destId="{96E05AC6-3BF8-4DCD-B7FD-571F6585BC7C}" srcOrd="1" destOrd="0" presId="urn:microsoft.com/office/officeart/2005/8/layout/hProcess11"/>
    <dgm:cxn modelId="{991347BF-C8C0-46E8-B5D7-4811B27B8FAE}" type="presParOf" srcId="{96E05AC6-3BF8-4DCD-B7FD-571F6585BC7C}" destId="{CB9FEEBC-33D6-4702-8418-BD426B688674}" srcOrd="0" destOrd="0" presId="urn:microsoft.com/office/officeart/2005/8/layout/hProcess11"/>
    <dgm:cxn modelId="{0819E8BB-A28E-4729-9C10-44F868C321A7}" type="presParOf" srcId="{CB9FEEBC-33D6-4702-8418-BD426B688674}" destId="{EE889484-49D6-42E9-BD79-8DAEBB7B8CB1}" srcOrd="0" destOrd="0" presId="urn:microsoft.com/office/officeart/2005/8/layout/hProcess11"/>
    <dgm:cxn modelId="{A6B4D867-FDDB-4453-92C2-468094031581}" type="presParOf" srcId="{CB9FEEBC-33D6-4702-8418-BD426B688674}" destId="{F4E9210D-8330-4800-83C8-39C5FB96FEF4}" srcOrd="1" destOrd="0" presId="urn:microsoft.com/office/officeart/2005/8/layout/hProcess11"/>
    <dgm:cxn modelId="{54BF3C08-EC2A-44FC-B170-9210BD435CFE}" type="presParOf" srcId="{CB9FEEBC-33D6-4702-8418-BD426B688674}" destId="{BBDE783D-483E-437B-B5A8-B0B54F4BCCE9}" srcOrd="2" destOrd="0" presId="urn:microsoft.com/office/officeart/2005/8/layout/hProcess11"/>
    <dgm:cxn modelId="{EDBEF6C1-8F49-4288-BC7F-39CC56F28BE5}" type="presParOf" srcId="{96E05AC6-3BF8-4DCD-B7FD-571F6585BC7C}" destId="{4324962E-10C7-4796-AA39-61356F333D5A}" srcOrd="1" destOrd="0" presId="urn:microsoft.com/office/officeart/2005/8/layout/hProcess11"/>
    <dgm:cxn modelId="{7A99BF2B-EF96-4057-BC29-0B2493EEC486}" type="presParOf" srcId="{96E05AC6-3BF8-4DCD-B7FD-571F6585BC7C}" destId="{03ED94F0-437B-4940-BBE2-CC48499687D7}" srcOrd="2" destOrd="0" presId="urn:microsoft.com/office/officeart/2005/8/layout/hProcess11"/>
    <dgm:cxn modelId="{D4AA51FE-366C-40FF-8909-BEA1C415B7A1}" type="presParOf" srcId="{03ED94F0-437B-4940-BBE2-CC48499687D7}" destId="{730CC417-5DEF-404A-9E70-7493F0EB8E42}" srcOrd="0" destOrd="0" presId="urn:microsoft.com/office/officeart/2005/8/layout/hProcess11"/>
    <dgm:cxn modelId="{09CEA885-2C5E-42F6-8D64-31C73E7616E7}" type="presParOf" srcId="{03ED94F0-437B-4940-BBE2-CC48499687D7}" destId="{1AE92D42-55DE-45FF-B2A8-F67296B57295}" srcOrd="1" destOrd="0" presId="urn:microsoft.com/office/officeart/2005/8/layout/hProcess11"/>
    <dgm:cxn modelId="{B3A240AE-7CCB-41B0-99AB-2C1A649DD468}" type="presParOf" srcId="{03ED94F0-437B-4940-BBE2-CC48499687D7}" destId="{F774E654-C344-4E7C-8A26-698DB5C3A5BB}" srcOrd="2" destOrd="0" presId="urn:microsoft.com/office/officeart/2005/8/layout/hProcess11"/>
    <dgm:cxn modelId="{3CFB31D6-F864-436C-9B40-AE3741AE7B19}" type="presParOf" srcId="{96E05AC6-3BF8-4DCD-B7FD-571F6585BC7C}" destId="{DBB9CA21-1FE8-442A-9065-4548A5420AF9}" srcOrd="3" destOrd="0" presId="urn:microsoft.com/office/officeart/2005/8/layout/hProcess11"/>
    <dgm:cxn modelId="{D1DE65E4-A363-4C5F-9BFF-DDF543994010}" type="presParOf" srcId="{96E05AC6-3BF8-4DCD-B7FD-571F6585BC7C}" destId="{94E9F1A9-0C07-4485-8B9E-7C9A58A97F19}" srcOrd="4" destOrd="0" presId="urn:microsoft.com/office/officeart/2005/8/layout/hProcess11"/>
    <dgm:cxn modelId="{971F859D-5BFB-4E2E-B300-B37CCEA637B1}" type="presParOf" srcId="{94E9F1A9-0C07-4485-8B9E-7C9A58A97F19}" destId="{C87DEBE8-B59C-4566-8C96-F2EAD206DCCC}" srcOrd="0" destOrd="0" presId="urn:microsoft.com/office/officeart/2005/8/layout/hProcess11"/>
    <dgm:cxn modelId="{DB5AE6CF-25BE-4051-9269-FEBA48290A37}" type="presParOf" srcId="{94E9F1A9-0C07-4485-8B9E-7C9A58A97F19}" destId="{C7E184C3-0ED7-4B2C-8680-3D7DC5C2071A}" srcOrd="1" destOrd="0" presId="urn:microsoft.com/office/officeart/2005/8/layout/hProcess11"/>
    <dgm:cxn modelId="{59EC577F-0525-4E76-BBD5-899993524ED4}" type="presParOf" srcId="{94E9F1A9-0C07-4485-8B9E-7C9A58A97F19}" destId="{764947C4-8995-45E0-BD49-2CF71EE35A79}" srcOrd="2" destOrd="0" presId="urn:microsoft.com/office/officeart/2005/8/layout/hProcess11"/>
    <dgm:cxn modelId="{337B434A-8E02-4392-9144-D83A442F6B70}" type="presParOf" srcId="{96E05AC6-3BF8-4DCD-B7FD-571F6585BC7C}" destId="{911F24E3-7C6D-4ABC-94AC-CA6650EB32B0}" srcOrd="5" destOrd="0" presId="urn:microsoft.com/office/officeart/2005/8/layout/hProcess11"/>
    <dgm:cxn modelId="{4FF8DD80-E0FE-4E92-A01C-7B0FED1ACEBF}" type="presParOf" srcId="{96E05AC6-3BF8-4DCD-B7FD-571F6585BC7C}" destId="{9628F87C-677D-4565-9AB7-DBD1D5A016F4}" srcOrd="6" destOrd="0" presId="urn:microsoft.com/office/officeart/2005/8/layout/hProcess11"/>
    <dgm:cxn modelId="{7DCC58DB-71E0-46E2-963F-910B089EE486}" type="presParOf" srcId="{9628F87C-677D-4565-9AB7-DBD1D5A016F4}" destId="{A48637B1-035F-4F57-87AE-2548037E2D29}" srcOrd="0" destOrd="0" presId="urn:microsoft.com/office/officeart/2005/8/layout/hProcess11"/>
    <dgm:cxn modelId="{D483BC8B-AAD1-4D78-B1FB-6EAAB9867761}" type="presParOf" srcId="{9628F87C-677D-4565-9AB7-DBD1D5A016F4}" destId="{FED0C9EA-CBAE-48DD-9FF6-0E68CBA7807A}" srcOrd="1" destOrd="0" presId="urn:microsoft.com/office/officeart/2005/8/layout/hProcess11"/>
    <dgm:cxn modelId="{DA5F0166-7682-4584-9FAE-A0707CB74AF4}" type="presParOf" srcId="{9628F87C-677D-4565-9AB7-DBD1D5A016F4}" destId="{071621EA-4D80-4322-9359-E07A2FBB79A3}" srcOrd="2" destOrd="0" presId="urn:microsoft.com/office/officeart/2005/8/layout/hProcess11"/>
    <dgm:cxn modelId="{4E2BEB94-2508-4386-A039-043889DC9725}" type="presParOf" srcId="{96E05AC6-3BF8-4DCD-B7FD-571F6585BC7C}" destId="{5C4ABAB2-C7D9-46CB-8318-049E0E87FBBC}" srcOrd="7" destOrd="0" presId="urn:microsoft.com/office/officeart/2005/8/layout/hProcess11"/>
    <dgm:cxn modelId="{03304572-1C18-482E-84E9-FB6CA4DCDEB5}" type="presParOf" srcId="{96E05AC6-3BF8-4DCD-B7FD-571F6585BC7C}" destId="{4079C76E-0940-465B-B7C7-17D742F28516}" srcOrd="8" destOrd="0" presId="urn:microsoft.com/office/officeart/2005/8/layout/hProcess11"/>
    <dgm:cxn modelId="{AC59E5E2-0018-41DF-A043-4F64795C08EA}" type="presParOf" srcId="{4079C76E-0940-465B-B7C7-17D742F28516}" destId="{8CA10D29-CDB9-4A09-9CF8-1D899DFA5C8E}" srcOrd="0" destOrd="0" presId="urn:microsoft.com/office/officeart/2005/8/layout/hProcess11"/>
    <dgm:cxn modelId="{44A1B45A-D0CC-4077-B355-93E36C9010CE}" type="presParOf" srcId="{4079C76E-0940-465B-B7C7-17D742F28516}" destId="{BE86E902-16C6-40F3-91E9-4FD1DA2A0759}" srcOrd="1" destOrd="0" presId="urn:microsoft.com/office/officeart/2005/8/layout/hProcess11"/>
    <dgm:cxn modelId="{54F128B7-7817-4F15-8011-2B96BC45181D}" type="presParOf" srcId="{4079C76E-0940-465B-B7C7-17D742F28516}" destId="{2C5FFB0F-749D-43D3-888D-AA300D289665}" srcOrd="2" destOrd="0" presId="urn:microsoft.com/office/officeart/2005/8/layout/hProcess11"/>
    <dgm:cxn modelId="{DC872FD4-AA5D-4507-A5D9-924C803E28FD}" type="presParOf" srcId="{96E05AC6-3BF8-4DCD-B7FD-571F6585BC7C}" destId="{6E216709-B751-485F-9DC5-D9723A9FECF7}" srcOrd="9" destOrd="0" presId="urn:microsoft.com/office/officeart/2005/8/layout/hProcess11"/>
    <dgm:cxn modelId="{CF74BB77-0552-493B-8865-18DE91661BF6}" type="presParOf" srcId="{96E05AC6-3BF8-4DCD-B7FD-571F6585BC7C}" destId="{EA1BDD5F-5798-40D7-A9AB-6789E8254114}" srcOrd="10" destOrd="0" presId="urn:microsoft.com/office/officeart/2005/8/layout/hProcess11"/>
    <dgm:cxn modelId="{C3CACCAF-0B99-46AC-AE8B-614122D66D96}" type="presParOf" srcId="{EA1BDD5F-5798-40D7-A9AB-6789E8254114}" destId="{09408F9D-5B25-4345-9DFC-95C2C10ADEA5}" srcOrd="0" destOrd="0" presId="urn:microsoft.com/office/officeart/2005/8/layout/hProcess11"/>
    <dgm:cxn modelId="{E598D44E-F4B7-43B5-A151-95851498B36F}" type="presParOf" srcId="{EA1BDD5F-5798-40D7-A9AB-6789E8254114}" destId="{A89575C1-5268-4051-B969-94455F164912}" srcOrd="1" destOrd="0" presId="urn:microsoft.com/office/officeart/2005/8/layout/hProcess11"/>
    <dgm:cxn modelId="{84F03F6E-3998-47B5-AE0B-8B5CF74B26F6}" type="presParOf" srcId="{EA1BDD5F-5798-40D7-A9AB-6789E8254114}" destId="{75E28356-5DE7-4D66-A377-894BDD2C6F7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714FD-8095-4289-9218-070668434606}">
      <dsp:nvSpPr>
        <dsp:cNvPr id="0" name=""/>
        <dsp:cNvSpPr/>
      </dsp:nvSpPr>
      <dsp:spPr>
        <a:xfrm>
          <a:off x="0" y="528215"/>
          <a:ext cx="11102749" cy="704287"/>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89484-49D6-42E9-BD79-8DAEBB7B8CB1}">
      <dsp:nvSpPr>
        <dsp:cNvPr id="0" name=""/>
        <dsp:cNvSpPr/>
      </dsp:nvSpPr>
      <dsp:spPr>
        <a:xfrm>
          <a:off x="2744" y="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Create a branch</a:t>
          </a:r>
        </a:p>
      </dsp:txBody>
      <dsp:txXfrm>
        <a:off x="2744" y="0"/>
        <a:ext cx="1597917" cy="704287"/>
      </dsp:txXfrm>
    </dsp:sp>
    <dsp:sp modelId="{F4E9210D-8330-4800-83C8-39C5FB96FEF4}">
      <dsp:nvSpPr>
        <dsp:cNvPr id="0" name=""/>
        <dsp:cNvSpPr/>
      </dsp:nvSpPr>
      <dsp:spPr>
        <a:xfrm>
          <a:off x="713667"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0CC417-5DEF-404A-9E70-7493F0EB8E42}">
      <dsp:nvSpPr>
        <dsp:cNvPr id="0" name=""/>
        <dsp:cNvSpPr/>
      </dsp:nvSpPr>
      <dsp:spPr>
        <a:xfrm>
          <a:off x="1680558" y="105643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Make changes</a:t>
          </a:r>
        </a:p>
      </dsp:txBody>
      <dsp:txXfrm>
        <a:off x="1680558" y="1056430"/>
        <a:ext cx="1597917" cy="704287"/>
      </dsp:txXfrm>
    </dsp:sp>
    <dsp:sp modelId="{1AE92D42-55DE-45FF-B2A8-F67296B57295}">
      <dsp:nvSpPr>
        <dsp:cNvPr id="0" name=""/>
        <dsp:cNvSpPr/>
      </dsp:nvSpPr>
      <dsp:spPr>
        <a:xfrm>
          <a:off x="2391480"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DEBE8-B59C-4566-8C96-F2EAD206DCCC}">
      <dsp:nvSpPr>
        <dsp:cNvPr id="0" name=""/>
        <dsp:cNvSpPr/>
      </dsp:nvSpPr>
      <dsp:spPr>
        <a:xfrm>
          <a:off x="3358371" y="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Create a pull request</a:t>
          </a:r>
        </a:p>
      </dsp:txBody>
      <dsp:txXfrm>
        <a:off x="3358371" y="0"/>
        <a:ext cx="1597917" cy="704287"/>
      </dsp:txXfrm>
    </dsp:sp>
    <dsp:sp modelId="{C7E184C3-0ED7-4B2C-8680-3D7DC5C2071A}">
      <dsp:nvSpPr>
        <dsp:cNvPr id="0" name=""/>
        <dsp:cNvSpPr/>
      </dsp:nvSpPr>
      <dsp:spPr>
        <a:xfrm>
          <a:off x="4069294"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8637B1-035F-4F57-87AE-2548037E2D29}">
      <dsp:nvSpPr>
        <dsp:cNvPr id="0" name=""/>
        <dsp:cNvSpPr/>
      </dsp:nvSpPr>
      <dsp:spPr>
        <a:xfrm>
          <a:off x="5036184" y="105643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0" i="0" kern="1200" dirty="0"/>
            <a:t>Address review comments</a:t>
          </a:r>
          <a:endParaRPr lang="en-US" sz="1800" b="0" kern="1200" dirty="0"/>
        </a:p>
      </dsp:txBody>
      <dsp:txXfrm>
        <a:off x="5036184" y="1056430"/>
        <a:ext cx="1597917" cy="704287"/>
      </dsp:txXfrm>
    </dsp:sp>
    <dsp:sp modelId="{FED0C9EA-CBAE-48DD-9FF6-0E68CBA7807A}">
      <dsp:nvSpPr>
        <dsp:cNvPr id="0" name=""/>
        <dsp:cNvSpPr/>
      </dsp:nvSpPr>
      <dsp:spPr>
        <a:xfrm>
          <a:off x="5747107"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A10D29-CDB9-4A09-9CF8-1D899DFA5C8E}">
      <dsp:nvSpPr>
        <dsp:cNvPr id="0" name=""/>
        <dsp:cNvSpPr/>
      </dsp:nvSpPr>
      <dsp:spPr>
        <a:xfrm>
          <a:off x="6713998" y="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Merge your pull request</a:t>
          </a:r>
        </a:p>
      </dsp:txBody>
      <dsp:txXfrm>
        <a:off x="6713998" y="0"/>
        <a:ext cx="1597917" cy="704287"/>
      </dsp:txXfrm>
    </dsp:sp>
    <dsp:sp modelId="{BE86E902-16C6-40F3-91E9-4FD1DA2A0759}">
      <dsp:nvSpPr>
        <dsp:cNvPr id="0" name=""/>
        <dsp:cNvSpPr/>
      </dsp:nvSpPr>
      <dsp:spPr>
        <a:xfrm>
          <a:off x="7424921"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408F9D-5B25-4345-9DFC-95C2C10ADEA5}">
      <dsp:nvSpPr>
        <dsp:cNvPr id="0" name=""/>
        <dsp:cNvSpPr/>
      </dsp:nvSpPr>
      <dsp:spPr>
        <a:xfrm>
          <a:off x="8391811" y="105643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Delete your branch</a:t>
          </a:r>
        </a:p>
      </dsp:txBody>
      <dsp:txXfrm>
        <a:off x="8391811" y="1056430"/>
        <a:ext cx="1597917" cy="704287"/>
      </dsp:txXfrm>
    </dsp:sp>
    <dsp:sp modelId="{A89575C1-5268-4051-B969-94455F164912}">
      <dsp:nvSpPr>
        <dsp:cNvPr id="0" name=""/>
        <dsp:cNvSpPr/>
      </dsp:nvSpPr>
      <dsp:spPr>
        <a:xfrm>
          <a:off x="9102734"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0.31567</cdr:x>
      <cdr:y>0.46757</cdr:y>
    </cdr:from>
    <cdr:to>
      <cdr:x>0.68433</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936976" y="925236"/>
          <a:ext cx="1094263" cy="84278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2800" dirty="0">
              <a:solidFill>
                <a:schemeClr val="bg1"/>
              </a:solidFill>
            </a:rPr>
            <a:t>60</a:t>
          </a:r>
          <a:br>
            <a:rPr lang="en-US" sz="1200" dirty="0">
              <a:solidFill>
                <a:schemeClr val="bg1"/>
              </a:solidFill>
            </a:rPr>
          </a:br>
          <a:r>
            <a:rPr lang="en-US" sz="1200" dirty="0">
              <a:solidFill>
                <a:schemeClr val="bg1"/>
              </a:solidFill>
            </a:rPr>
            <a:t>minutes</a:t>
          </a:r>
        </a:p>
      </cdr:txBody>
    </cdr:sp>
  </cdr:relSizeAnchor>
</c:userShapes>
</file>

<file path=ppt/drawings/drawing2.xml><?xml version="1.0" encoding="utf-8"?>
<c:userShapes xmlns:c="http://schemas.openxmlformats.org/drawingml/2006/chart">
  <cdr:relSizeAnchor xmlns:cdr="http://schemas.openxmlformats.org/drawingml/2006/chartDrawing">
    <cdr:from>
      <cdr:x>0.29885</cdr:x>
      <cdr:y>0.45002</cdr:y>
    </cdr:from>
    <cdr:to>
      <cdr:x>0.70115</cdr:x>
      <cdr:y>0.90238</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886919" y="890377"/>
          <a:ext cx="1193956" cy="89501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2800" dirty="0">
              <a:solidFill>
                <a:schemeClr val="bg1"/>
              </a:solidFill>
            </a:rPr>
            <a:t>50</a:t>
          </a:r>
          <a:r>
            <a:rPr lang="en-US" sz="3200" dirty="0">
              <a:solidFill>
                <a:schemeClr val="bg1"/>
              </a:solidFill>
            </a:rPr>
            <a:t> </a:t>
          </a:r>
          <a:br>
            <a:rPr lang="en-US" sz="1400" dirty="0">
              <a:solidFill>
                <a:schemeClr val="bg1"/>
              </a:solidFill>
            </a:rPr>
          </a:br>
          <a:r>
            <a:rPr lang="en-US" sz="1800" dirty="0">
              <a:solidFill>
                <a:schemeClr val="bg1"/>
              </a:solidFill>
            </a:rPr>
            <a:t>minutes</a:t>
          </a:r>
          <a:endParaRPr lang="en-US" sz="1400" dirty="0">
            <a:solidFill>
              <a:schemeClr val="bg1"/>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ED6490-B8FB-4591-AF82-9B6577D696CD}" type="datetime8">
              <a:rPr lang="en-US" smtClean="0">
                <a:latin typeface="Segoe UI" pitchFamily="34" charset="0"/>
              </a:rPr>
              <a:t>6/28/2025 8:44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7052DC-BE91-4C05-99A2-3F3E1BC1A8CF}" type="datetime8">
              <a:rPr lang="en-US" smtClean="0"/>
              <a:t>6/28/2025 8:43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scm.com/docs/git-filter-branch#_warnin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790C974B-ABC8-4E1A-84A6-E8F6188A8073}"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03671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Containers are the next evolution in virtualization. They are much more lightweight than virtual machines, allow much faster hydration, and easily configure files.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DevOps may hurt at first.</a:t>
            </a:r>
          </a:p>
          <a:p>
            <a:pPr algn="l"/>
            <a:r>
              <a:rPr lang="en-US" b="0" i="0" dirty="0">
                <a:solidFill>
                  <a:srgbClr val="171717"/>
                </a:solidFill>
                <a:effectLst/>
                <a:latin typeface="Segoe UI" panose="020B0502040204020203" pitchFamily="34" charset="0"/>
              </a:rPr>
              <a:t>If it hurts, do it more often. Just like going to the gym, adopting new practices is likely to hurt at first. The more often you exercise the new techniques, the easier they will become.</a:t>
            </a:r>
          </a:p>
          <a:p>
            <a:pPr algn="l"/>
            <a:r>
              <a:rPr lang="en-US" b="0" i="0" dirty="0">
                <a:solidFill>
                  <a:srgbClr val="171717"/>
                </a:solidFill>
                <a:effectLst/>
                <a:latin typeface="Segoe UI" panose="020B0502040204020203" pitchFamily="34" charset="0"/>
              </a:rPr>
              <a:t>Like training at the gym, where you first exercise large muscles before small muscles, adopt practices that have the most significant impact. Cross-train to develop synergy.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42961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28339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51555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504444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about Azure Boards and its capabilities.</a:t>
            </a:r>
          </a:p>
          <a:p>
            <a:endParaRPr lang="en-US" dirty="0"/>
          </a:p>
          <a:p>
            <a:pPr algn="l"/>
            <a:r>
              <a:rPr lang="en-US" b="0" i="0" dirty="0">
                <a:solidFill>
                  <a:srgbClr val="323232"/>
                </a:solidFill>
                <a:effectLst/>
                <a:latin typeface="adobe-clean"/>
              </a:rPr>
              <a:t>Azure Boards is a customizable tool to manage software projects supporting Agile, Scrum, and Kanban processes by default. </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Track work, issues, and code defects associated with your project. Also, you can create your custom process templates and use them to create a better and more customized experience for your company.</a:t>
            </a:r>
          </a:p>
          <a:p>
            <a:pPr algn="l"/>
            <a:endParaRPr lang="en-US" b="0" i="0" dirty="0">
              <a:solidFill>
                <a:srgbClr val="323232"/>
              </a:solidFill>
              <a:effectLst/>
              <a:latin typeface="adobe-clean"/>
            </a:endParaRPr>
          </a:p>
          <a:p>
            <a:pPr algn="l"/>
            <a:r>
              <a:rPr lang="en-US" b="0" i="0" dirty="0">
                <a:solidFill>
                  <a:srgbClr val="323232"/>
                </a:solidFill>
                <a:effectLst/>
                <a:latin typeface="adobe-clean"/>
              </a:rPr>
              <a:t>You have multiple features and configurations to support your teams, such as calendar views, configurable dashboards, and integrated reporting. </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The Kanban board is one of several tools that allows you to add, update, and filter user stories, bugs, features, and epics.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01619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02298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GitHub Project Boards and how it controls issues and pull requests. Focus on GitHub Projects and explain this new version has a lot more features and control over the projects. </a:t>
            </a:r>
          </a:p>
          <a:p>
            <a:endParaRPr lang="en-US" dirty="0"/>
          </a:p>
          <a:p>
            <a:r>
              <a:rPr lang="en-US" dirty="0"/>
              <a:t>Projects are a new, customizable and flexible tool version of projects for planning and tracking work on GitHub. A project is a customizable spreadsheet that you can configure the layout by filtering, sorting, and grouping your issues and PRs, and adding custom fields to track metadata. You can use different views such as Board or spreadsheet/table.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33222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team discussions.</a:t>
            </a:r>
          </a:p>
          <a:p>
            <a:endParaRPr lang="en-US" dirty="0"/>
          </a:p>
          <a:p>
            <a:pPr algn="l"/>
            <a:r>
              <a:rPr lang="en-US" b="0" i="0" dirty="0">
                <a:solidFill>
                  <a:srgbClr val="323232"/>
                </a:solidFill>
                <a:effectLst/>
                <a:latin typeface="adobe-clean"/>
              </a:rPr>
              <a:t>With team discussions you can:</a:t>
            </a:r>
          </a:p>
          <a:p>
            <a:pPr lvl="1" algn="l">
              <a:buFont typeface="Arial" panose="020B0604020202020204" pitchFamily="34" charset="0"/>
              <a:buChar char="•"/>
            </a:pPr>
            <a:r>
              <a:rPr lang="en-US" b="0" i="0" dirty="0">
                <a:solidFill>
                  <a:srgbClr val="323232"/>
                </a:solidFill>
                <a:effectLst/>
                <a:latin typeface="adobe-clean"/>
              </a:rPr>
              <a:t>Post on your team's page or participate in a public discussion. </a:t>
            </a:r>
          </a:p>
          <a:p>
            <a:pPr lvl="1" algn="l">
              <a:buFont typeface="Arial" panose="020B0604020202020204" pitchFamily="34" charset="0"/>
              <a:buChar char="•"/>
            </a:pPr>
            <a:r>
              <a:rPr lang="en-US" b="0" i="0" dirty="0">
                <a:solidFill>
                  <a:srgbClr val="323232"/>
                </a:solidFill>
                <a:effectLst/>
                <a:latin typeface="adobe-clean"/>
              </a:rPr>
              <a:t>Link to any team discussion to reference it elsewhere.</a:t>
            </a:r>
          </a:p>
          <a:p>
            <a:pPr lvl="1" algn="l">
              <a:buFont typeface="Arial" panose="020B0604020202020204" pitchFamily="34" charset="0"/>
              <a:buChar char="•"/>
            </a:pPr>
            <a:r>
              <a:rPr lang="en-US" b="0" i="0" dirty="0">
                <a:solidFill>
                  <a:srgbClr val="323232"/>
                </a:solidFill>
                <a:effectLst/>
                <a:latin typeface="adobe-clean"/>
              </a:rPr>
              <a:t>Pin important posts to your team's page. </a:t>
            </a:r>
          </a:p>
          <a:p>
            <a:pPr lvl="1" algn="l">
              <a:buFont typeface="Arial" panose="020B0604020202020204" pitchFamily="34" charset="0"/>
              <a:buChar char="•"/>
            </a:pPr>
            <a:r>
              <a:rPr lang="en-US" b="0" i="0" dirty="0">
                <a:solidFill>
                  <a:srgbClr val="323232"/>
                </a:solidFill>
                <a:effectLst/>
                <a:latin typeface="adobe-clean"/>
              </a:rPr>
              <a:t>Receive email or web notifications. </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Team discussions are available in organizations by default.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5091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tx1"/>
                </a:solidFill>
              </a:rPr>
              <a:t>Benefits include: Reusability, traceability, manageability, efficiency, collaboration, and learning</a:t>
            </a:r>
          </a:p>
          <a:p>
            <a:endParaRPr lang="en-US"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450255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A </a:t>
            </a:r>
            <a:r>
              <a:rPr lang="en-US" sz="882" b="1" i="0" u="none" strike="noStrike" kern="1200" dirty="0">
                <a:solidFill>
                  <a:schemeClr val="tx1"/>
                </a:solidFill>
                <a:effectLst/>
                <a:latin typeface="Segoe UI Light" pitchFamily="34" charset="0"/>
                <a:ea typeface="+mn-ea"/>
                <a:cs typeface="+mn-cs"/>
              </a:rPr>
              <a:t>greenfield project</a:t>
            </a:r>
            <a:r>
              <a:rPr lang="en-US" sz="882" b="0" i="0" u="none" strike="noStrike" kern="1200" dirty="0">
                <a:solidFill>
                  <a:schemeClr val="tx1"/>
                </a:solidFill>
                <a:effectLst/>
                <a:latin typeface="Segoe UI Light" pitchFamily="34" charset="0"/>
                <a:ea typeface="+mn-ea"/>
                <a:cs typeface="+mn-cs"/>
              </a:rPr>
              <a:t> is one that lacks constraints imposed by prior work.</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924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91848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Take a moment to complete the demonstration, as defined in the student manual.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48735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details: https://docs.microsoft.com/en-us/learn/modules/manage-git-branches-workflows/5-explore-feature-branch-workflow and https://docs.github.com/en/get-started/quickstart/github-flow</a:t>
            </a:r>
          </a:p>
          <a:p>
            <a:endParaRPr lang="en-US" dirty="0"/>
          </a:p>
          <a:p>
            <a:r>
              <a:rPr lang="en-US" dirty="0"/>
              <a:t>Describe the GitHub flow and its steps.  From above references:</a:t>
            </a:r>
          </a:p>
          <a:p>
            <a:endParaRPr lang="en-US" dirty="0"/>
          </a:p>
          <a:p>
            <a:pPr algn="l"/>
            <a:r>
              <a:rPr lang="en-US" b="0" i="0" dirty="0">
                <a:solidFill>
                  <a:srgbClr val="323232"/>
                </a:solidFill>
                <a:effectLst/>
                <a:latin typeface="adobe-clean"/>
              </a:rPr>
              <a:t>GitHub is the best tool to enable collaboration in your projects. GitHub flow is a branch-based workflow suggested for GitHub.</a:t>
            </a:r>
          </a:p>
          <a:p>
            <a:pPr algn="l"/>
            <a:r>
              <a:rPr lang="en-US" dirty="0"/>
              <a:t>To implement GitHub flow, you'll need a GitHub account and a repository. See </a:t>
            </a:r>
            <a:r>
              <a:rPr lang="en-US" dirty="0">
                <a:effectLst/>
              </a:rPr>
              <a:t>https://github.com/signup</a:t>
            </a:r>
            <a:r>
              <a:rPr lang="en-US" dirty="0"/>
              <a:t> and https://docs.github.com/en/get-started/quickstart/create-a-repo. You can complete all steps of GitHub flow through the GitHub web interface, command line, </a:t>
            </a:r>
            <a:r>
              <a:rPr lang="en-US" dirty="0">
                <a:effectLst/>
              </a:rPr>
              <a:t>https://cli.github.com/</a:t>
            </a:r>
            <a:r>
              <a:rPr lang="en-US" dirty="0"/>
              <a:t>, or </a:t>
            </a:r>
            <a:r>
              <a:rPr lang="en-US" dirty="0">
                <a:effectLst/>
              </a:rPr>
              <a:t>https://desktop.github.com/</a:t>
            </a:r>
            <a:r>
              <a:rPr lang="en-US" dirty="0"/>
              <a:t>.</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The first step is to create a branch in your repository to work without affecting the default branch, and you give collaborators a chance to review your work. For more information, see https://docs.github.com/en/enterprise-server@3.1/pull-requests/collaborating-with-pull-requests/proposing-changes-to-your-work-with-pull-requests/creating-and-deleting-branches-within-your-repository.</a:t>
            </a:r>
          </a:p>
          <a:p>
            <a:pPr algn="l"/>
            <a:endParaRPr lang="en-US" b="0" i="0" dirty="0">
              <a:solidFill>
                <a:srgbClr val="323232"/>
              </a:solidFill>
              <a:effectLst/>
              <a:latin typeface="adobe-clean"/>
            </a:endParaRPr>
          </a:p>
          <a:p>
            <a:pPr algn="l"/>
            <a:r>
              <a:rPr lang="en-US" b="0" i="0" dirty="0">
                <a:solidFill>
                  <a:srgbClr val="323232"/>
                </a:solidFill>
                <a:effectLst/>
                <a:latin typeface="adobe-clean"/>
              </a:rPr>
              <a:t>Make any desired changes to the repository. If you make a mistake, you can revert or push extra changes to fix it. </a:t>
            </a:r>
          </a:p>
          <a:p>
            <a:pPr algn="l"/>
            <a:endParaRPr lang="en-US" b="0" i="0" dirty="0">
              <a:solidFill>
                <a:srgbClr val="323232"/>
              </a:solidFill>
              <a:effectLst/>
              <a:latin typeface="adobe-clean"/>
            </a:endParaRPr>
          </a:p>
          <a:p>
            <a:pPr algn="l"/>
            <a:r>
              <a:rPr lang="en-US" b="0" i="0" dirty="0">
                <a:solidFill>
                  <a:srgbClr val="323232"/>
                </a:solidFill>
                <a:effectLst/>
                <a:latin typeface="adobe-clean"/>
              </a:rPr>
              <a:t>Commit and push your changes to your branch to back up your work to remote storage, giving each commit a descriptive message. Each commit should contain an isolated, complete change making it easy to revert if you take a different approach. </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Anyone collaborating with your project can see your work, answer questions, and make suggestions or contributions. Continue to create, commit, and push changes to your branch until you're ready to ask for feedback.</a:t>
            </a:r>
          </a:p>
          <a:p>
            <a:pPr algn="l"/>
            <a:endParaRPr lang="en-US" dirty="0"/>
          </a:p>
          <a:p>
            <a:pPr algn="l"/>
            <a:r>
              <a:rPr lang="en-US" dirty="0"/>
              <a:t>You can make a separate branch for each change to make it easy for reviewers to give feedback or for you to understand the differences. </a:t>
            </a:r>
            <a:r>
              <a:rPr lang="en-US" b="0" i="0" dirty="0">
                <a:solidFill>
                  <a:srgbClr val="323232"/>
                </a:solidFill>
                <a:effectLst/>
                <a:latin typeface="adobe-clean"/>
              </a:rPr>
              <a:t>Once you're ready, you can create a pull request to ask collaborators for feedback on your changes. See https://docs.github.com/en/pull-requests/collaborating-with-pull-requests/proposing-changes-to-your-work-with-pull-requests/creating-a-pull-request.</a:t>
            </a:r>
          </a:p>
          <a:p>
            <a:pPr algn="l"/>
            <a:endParaRPr lang="en-US" b="0" i="0" dirty="0">
              <a:solidFill>
                <a:srgbClr val="323232"/>
              </a:solidFill>
              <a:effectLst/>
              <a:latin typeface="adobe-clean"/>
            </a:endParaRPr>
          </a:p>
          <a:p>
            <a:pPr algn="l"/>
            <a:r>
              <a:rPr lang="en-US" b="0" i="0" dirty="0">
                <a:solidFill>
                  <a:srgbClr val="323232"/>
                </a:solidFill>
                <a:effectLst/>
                <a:latin typeface="adobe-clean"/>
              </a:rPr>
              <a:t>Pull request review is one of the most valuable features of collaboration. You can require approval from your peers and team before merging changes. Also, you can mark it as a draft in case you want early feedback or advice before you complete your changes.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Describe the pull request as much as possible with the suggested changes and what problem you're resolving. You can add images, links, related issues, or any information to document your change and help reviewers understand the PR without opening each file. See https://docs.github.com/en/get-started/writing-on-github/getting-started-with-writing-and-formatting-on-github/basic-writing-and-formatting-syntax and https://docs.github.com/en/issues/tracking-your-work-with-issues/linking-a-pull-request-to-an-issue.</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Another way to improve PR quality and documentation and explicitly point something out to the reviewers is to use the comment session area. Also, you can @mention or request a review from specific people or teams.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There are other Pull Requests configurations, such as automatically requesting a review from specific teams or users when a pull request is created or checks to run on pull requests. For more information, see https://docs.github.com/en/pull-requests/collaborating-with-pull-requests/collaborating-on-repositories-with-code-quality-features/about-status-checks and https://docs.github.com/en/repositories/configuring-branches-and-merges-in-your-repository/defining-the-mergeability-of-pull-requests/about-protected-branches.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After the reviewers' comments and checks validation, the changes should be ready to be merged, and they can approve the Pull Request. See https://docs.github.com/en/pull-requests/collaborating-with-pull-requests/incorporating-changes-from-a-pull-request/merging-a-pull-request.</a:t>
            </a:r>
          </a:p>
          <a:p>
            <a:pPr algn="l"/>
            <a:endParaRPr lang="en-US" b="0" i="0" dirty="0">
              <a:solidFill>
                <a:srgbClr val="323232"/>
              </a:solidFill>
              <a:effectLst/>
              <a:latin typeface="adobe-clean"/>
            </a:endParaRPr>
          </a:p>
          <a:p>
            <a:pPr algn="l"/>
            <a:r>
              <a:rPr lang="en-US" b="0" i="0" dirty="0">
                <a:solidFill>
                  <a:srgbClr val="323232"/>
                </a:solidFill>
                <a:effectLst/>
                <a:latin typeface="adobe-clean"/>
              </a:rPr>
              <a:t>If you have any conflicts, GitHub will inform you to resolve them. https://docs.github.com/en/pull-requests/collaborating-with-pull-requests/addressing-merge-conflicts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After a successful pull request merges, there's no need for the remote branch to stay there. You can delete your branch to prevent others from accidentally using old branches. For more information, see https://docs.github.com/en/repositories/configuring-branches-and-merges-in-your-repository/managing-branches-in-your-repository/deleting-and-restoring-branches-in-a-pull-request</a:t>
            </a:r>
          </a:p>
          <a:p>
            <a:pPr algn="l"/>
            <a:endParaRPr lang="en-US" dirty="0"/>
          </a:p>
          <a:p>
            <a:r>
              <a:rPr lang="en-US" dirty="0"/>
              <a:t>GitHub keeps the commit and merges history if you need to restore or revert your pull request.</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EC4F089-BCD0-42E0-8615-9E877E536360}"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238858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DevOps:</a:t>
            </a:r>
          </a:p>
          <a:p>
            <a:pPr algn="l" rtl="0" fontAlgn="base"/>
            <a:r>
              <a:rPr lang="en-US" sz="1800" b="0" i="0" dirty="0">
                <a:solidFill>
                  <a:srgbClr val="000000"/>
                </a:solidFill>
                <a:effectLst/>
                <a:highlight>
                  <a:srgbClr val="FFFFFF"/>
                </a:highlight>
                <a:latin typeface="Calibri" panose="020F0502020204030204" pitchFamily="34" charset="0"/>
              </a:rPr>
              <a:t>Optionally, you can configure the following constraints: </a:t>
            </a:r>
            <a:endParaRPr lang="en-US" b="0" i="0" dirty="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Build validation: validates code by pre-merging and building pull request changes.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Status checks: require other services to post successful status to complete pull requests.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Automatically include reviewers: designate code reviewers to automatically include when pull requests change certain areas of code. </a:t>
            </a:r>
          </a:p>
          <a:p>
            <a:pPr algn="l" rtl="0" fontAlgn="base">
              <a:buFont typeface="Arial" panose="020B0604020202020204" pitchFamily="34" charset="0"/>
              <a:buChar char="•"/>
            </a:pPr>
            <a:endParaRPr lang="en-US" sz="1800" b="0" i="0" dirty="0">
              <a:solidFill>
                <a:srgbClr val="000000"/>
              </a:solidFill>
              <a:effectLst/>
              <a:highlight>
                <a:srgbClr val="FFFFFF"/>
              </a:highlight>
              <a:latin typeface="Calibri" panose="020F0502020204030204" pitchFamily="34" charset="0"/>
            </a:endParaRPr>
          </a:p>
          <a:p>
            <a:pPr algn="l" rtl="0" fontAlgn="base">
              <a:buFont typeface="Arial" panose="020B0604020202020204" pitchFamily="34" charset="0"/>
              <a:buNone/>
            </a:pPr>
            <a:r>
              <a:rPr lang="en-US" sz="1800" b="0" i="0" dirty="0">
                <a:solidFill>
                  <a:srgbClr val="000000"/>
                </a:solidFill>
                <a:effectLst/>
                <a:highlight>
                  <a:srgbClr val="FFFFFF"/>
                </a:highlight>
                <a:latin typeface="Calibri" panose="020F0502020204030204" pitchFamily="34" charset="0"/>
              </a:rPr>
              <a:t>GitHub</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Require linear history</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Lock the branch</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Do not allow by passing the above settings</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Allow force pushes</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Allow deletions</a:t>
            </a:r>
          </a:p>
          <a:p>
            <a:pPr algn="l" rtl="0" fontAlgn="base">
              <a:buFont typeface="Arial" panose="020B0604020202020204" pitchFamily="34" charset="0"/>
              <a:buChar char="•"/>
            </a:pPr>
            <a:endParaRPr lang="en-US" sz="1800" b="0" i="0" dirty="0">
              <a:solidFill>
                <a:srgbClr val="000000"/>
              </a:solidFill>
              <a:effectLst/>
              <a:highlight>
                <a:srgbClr val="FFFFFF"/>
              </a:highligh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57052DC-BE91-4C05-99A2-3F3E1BC1A8CF}"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513016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https://git-lfs.github.com/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BBB8119-72C1-4545-873C-5E32671E1432}"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687850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core concepts around Scalar and basic commands.</a:t>
            </a:r>
          </a:p>
          <a:p>
            <a:endParaRPr lang="en-US" dirty="0"/>
          </a:p>
          <a:p>
            <a:pPr algn="l"/>
            <a:r>
              <a:rPr lang="en-US" b="0" i="0" dirty="0">
                <a:solidFill>
                  <a:srgbClr val="323232"/>
                </a:solidFill>
                <a:effectLst/>
                <a:latin typeface="adobe-clean"/>
              </a:rPr>
              <a:t>Scalar is a .NET Core application available for Windows and macOS with tools and extensions for Git to allow very large repositories to maximize your Git command performance.</a:t>
            </a:r>
          </a:p>
          <a:p>
            <a:pPr algn="l"/>
            <a:r>
              <a:rPr lang="en-US" b="0" i="0" dirty="0">
                <a:solidFill>
                  <a:srgbClr val="323232"/>
                </a:solidFill>
                <a:effectLst/>
                <a:latin typeface="adobe-clean"/>
              </a:rPr>
              <a:t>If Azure Repos hosts your repository, you can clone a repository using the https://github.com/microsoft/VFSForGit/blob/master/Protocol.md. This is how Microsoft supports Windows and Office repositories.</a:t>
            </a:r>
            <a:br>
              <a:rPr lang="en-US" b="0" i="0" dirty="0">
                <a:solidFill>
                  <a:srgbClr val="323232"/>
                </a:solidFill>
                <a:effectLst/>
                <a:latin typeface="adobe-clean"/>
              </a:rPr>
            </a:br>
            <a:endParaRPr lang="en-US" b="0" i="0" dirty="0">
              <a:solidFill>
                <a:srgbClr val="323232"/>
              </a:solidFill>
              <a:effectLst/>
              <a:latin typeface="adobe-clean"/>
            </a:endParaRPr>
          </a:p>
          <a:p>
            <a:pPr algn="l"/>
            <a:r>
              <a:rPr lang="en-US" b="0" i="0" dirty="0">
                <a:solidFill>
                  <a:srgbClr val="323232"/>
                </a:solidFill>
                <a:effectLst/>
                <a:latin typeface="adobe-clean"/>
              </a:rPr>
              <a:t>Scalar is a tool that helps Git scale to some of the largest Git repositories. It achieves this by enabling some advanced Git features, such as:</a:t>
            </a:r>
            <a:br>
              <a:rPr lang="en-US" b="0" i="0" dirty="0">
                <a:solidFill>
                  <a:srgbClr val="323232"/>
                </a:solidFill>
                <a:effectLst/>
                <a:latin typeface="adobe-clean"/>
              </a:rPr>
            </a:br>
            <a:endParaRPr lang="en-US" b="0" i="0" dirty="0">
              <a:solidFill>
                <a:srgbClr val="323232"/>
              </a:solidFill>
              <a:effectLst/>
              <a:latin typeface="adobe-clean"/>
            </a:endParaRPr>
          </a:p>
          <a:p>
            <a:pPr algn="l">
              <a:buFont typeface="Arial" panose="020B0604020202020204" pitchFamily="34" charset="0"/>
              <a:buChar char="•"/>
            </a:pPr>
            <a:r>
              <a:rPr lang="en-US" b="0" i="1" dirty="0">
                <a:solidFill>
                  <a:srgbClr val="323232"/>
                </a:solidFill>
                <a:effectLst/>
                <a:latin typeface="adobe-clean"/>
              </a:rPr>
              <a:t>Partial clone:</a:t>
            </a:r>
            <a:r>
              <a:rPr lang="en-US" b="0" i="0" dirty="0">
                <a:solidFill>
                  <a:srgbClr val="323232"/>
                </a:solidFill>
                <a:effectLst/>
                <a:latin typeface="adobe-clean"/>
              </a:rPr>
              <a:t> reduces time to get a working repository by not downloading all Git objects right away.</a:t>
            </a:r>
          </a:p>
          <a:p>
            <a:pPr algn="l">
              <a:buFont typeface="Arial" panose="020B0604020202020204" pitchFamily="34" charset="0"/>
              <a:buChar char="•"/>
            </a:pPr>
            <a:r>
              <a:rPr lang="en-US" b="0" i="1" dirty="0">
                <a:solidFill>
                  <a:srgbClr val="323232"/>
                </a:solidFill>
                <a:effectLst/>
                <a:latin typeface="adobe-clean"/>
              </a:rPr>
              <a:t>Background prefetch:</a:t>
            </a:r>
            <a:r>
              <a:rPr lang="en-US" b="0" i="0" dirty="0">
                <a:solidFill>
                  <a:srgbClr val="323232"/>
                </a:solidFill>
                <a:effectLst/>
                <a:latin typeface="adobe-clean"/>
              </a:rPr>
              <a:t> downloads Git object data from all remotes every hour, reducing the time for foreground git fetch calls.</a:t>
            </a:r>
          </a:p>
          <a:p>
            <a:pPr algn="l">
              <a:buFont typeface="Arial" panose="020B0604020202020204" pitchFamily="34" charset="0"/>
              <a:buChar char="•"/>
            </a:pPr>
            <a:r>
              <a:rPr lang="en-US" b="0" i="1" dirty="0">
                <a:solidFill>
                  <a:srgbClr val="323232"/>
                </a:solidFill>
                <a:effectLst/>
                <a:latin typeface="adobe-clean"/>
              </a:rPr>
              <a:t>Sparse-checkout:</a:t>
            </a:r>
            <a:r>
              <a:rPr lang="en-US" b="0" i="0" dirty="0">
                <a:solidFill>
                  <a:srgbClr val="323232"/>
                </a:solidFill>
                <a:effectLst/>
                <a:latin typeface="adobe-clean"/>
              </a:rPr>
              <a:t> limits the size of your working directory.</a:t>
            </a:r>
          </a:p>
          <a:p>
            <a:pPr algn="l">
              <a:buFont typeface="Arial" panose="020B0604020202020204" pitchFamily="34" charset="0"/>
              <a:buChar char="•"/>
            </a:pPr>
            <a:r>
              <a:rPr lang="en-US" b="0" i="1" dirty="0">
                <a:solidFill>
                  <a:srgbClr val="323232"/>
                </a:solidFill>
                <a:effectLst/>
                <a:latin typeface="adobe-clean"/>
              </a:rPr>
              <a:t>File system monitor:</a:t>
            </a:r>
            <a:r>
              <a:rPr lang="en-US" b="0" i="0" dirty="0">
                <a:solidFill>
                  <a:srgbClr val="323232"/>
                </a:solidFill>
                <a:effectLst/>
                <a:latin typeface="adobe-clean"/>
              </a:rPr>
              <a:t> tracks the recently modified files and eliminates the need for Git to scan the entire work tree.</a:t>
            </a:r>
          </a:p>
          <a:p>
            <a:pPr algn="l">
              <a:buFont typeface="Arial" panose="020B0604020202020204" pitchFamily="34" charset="0"/>
              <a:buChar char="•"/>
            </a:pPr>
            <a:r>
              <a:rPr lang="en-US" b="0" i="1" dirty="0">
                <a:solidFill>
                  <a:srgbClr val="323232"/>
                </a:solidFill>
                <a:effectLst/>
                <a:latin typeface="adobe-clean"/>
              </a:rPr>
              <a:t>Commit-graph:</a:t>
            </a:r>
            <a:r>
              <a:rPr lang="en-US" b="0" i="0" dirty="0">
                <a:solidFill>
                  <a:srgbClr val="323232"/>
                </a:solidFill>
                <a:effectLst/>
                <a:latin typeface="adobe-clean"/>
              </a:rPr>
              <a:t> accelerates commit walks and reachability calculations, speeding up commands like git log.</a:t>
            </a:r>
          </a:p>
          <a:p>
            <a:pPr algn="l">
              <a:buFont typeface="Arial" panose="020B0604020202020204" pitchFamily="34" charset="0"/>
              <a:buChar char="•"/>
            </a:pPr>
            <a:r>
              <a:rPr lang="en-US" b="0" i="1" dirty="0">
                <a:solidFill>
                  <a:srgbClr val="323232"/>
                </a:solidFill>
                <a:effectLst/>
                <a:latin typeface="adobe-clean"/>
              </a:rPr>
              <a:t>Multi-pack-index:</a:t>
            </a:r>
            <a:r>
              <a:rPr lang="en-US" b="0" i="0" dirty="0">
                <a:solidFill>
                  <a:srgbClr val="323232"/>
                </a:solidFill>
                <a:effectLst/>
                <a:latin typeface="adobe-clean"/>
              </a:rPr>
              <a:t> enables fast object lookups across many pack files.</a:t>
            </a:r>
          </a:p>
          <a:p>
            <a:pPr algn="l">
              <a:buFont typeface="Arial" panose="020B0604020202020204" pitchFamily="34" charset="0"/>
              <a:buChar char="•"/>
            </a:pPr>
            <a:r>
              <a:rPr lang="en-US" b="0" i="1" dirty="0">
                <a:solidFill>
                  <a:srgbClr val="323232"/>
                </a:solidFill>
                <a:effectLst/>
                <a:latin typeface="adobe-clean"/>
              </a:rPr>
              <a:t>Incremental repack:</a:t>
            </a:r>
            <a:r>
              <a:rPr lang="en-US" b="0" i="0" dirty="0">
                <a:solidFill>
                  <a:srgbClr val="323232"/>
                </a:solidFill>
                <a:effectLst/>
                <a:latin typeface="adobe-clean"/>
              </a:rPr>
              <a:t> Repacks the packed Git data into fewer pack files without disrupting concurrent commands using the multi-pack-index.</a:t>
            </a:r>
          </a:p>
          <a:p>
            <a:endParaRPr lang="en-US" dirty="0"/>
          </a:p>
          <a:p>
            <a:r>
              <a:rPr lang="en-US" b="1" dirty="0"/>
              <a:t>Scalar repository:</a:t>
            </a:r>
            <a:r>
              <a:rPr lang="en-US" dirty="0"/>
              <a:t> https://github.com/microsoft/scalar</a:t>
            </a:r>
          </a:p>
          <a:p>
            <a:r>
              <a:rPr lang="en-US" b="1" dirty="0"/>
              <a:t>More details about Scalar:</a:t>
            </a:r>
            <a:r>
              <a:rPr lang="en-US" dirty="0"/>
              <a:t> https://devblogs.microsoft.com/devops/introducing-scalar/</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57052DC-BE91-4C05-99A2-3F3E1BC1A8CF}"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572451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https://github.com/newren/git-filter-repo/</a:t>
            </a:r>
          </a:p>
          <a:p>
            <a:endParaRPr lang="en-US" dirty="0"/>
          </a:p>
          <a:p>
            <a:r>
              <a:rPr lang="en-US" b="0" i="1" dirty="0">
                <a:effectLst/>
                <a:latin typeface="Noto Serif" panose="02020600060500020200" pitchFamily="18" charset="0"/>
              </a:rPr>
              <a:t>git filter-branch</a:t>
            </a:r>
            <a:r>
              <a:rPr lang="en-US" b="0" i="0" dirty="0">
                <a:effectLst/>
                <a:latin typeface="Noto Serif" panose="02020600060500020200" pitchFamily="18" charset="0"/>
              </a:rPr>
              <a:t> has a plethora of pitfalls that can produce non-obvious mangling's of the intended history rewrite (and can leave you with little time to investigate such problems since it has such abysmal performance). These safety and performance issues cannot be backward compatibly fixed and as such, its use is not recommended. Please use an alternative history filtering tool such as </a:t>
            </a:r>
            <a:r>
              <a:rPr lang="en-US" b="0" i="0" u="sng" dirty="0">
                <a:solidFill>
                  <a:srgbClr val="2156A5"/>
                </a:solidFill>
                <a:effectLst/>
                <a:latin typeface="Noto Serif" panose="02020600060500020200" pitchFamily="18" charset="0"/>
              </a:rPr>
              <a:t>https://github.com/newren/git-filter-repo</a:t>
            </a:r>
            <a:r>
              <a:rPr lang="en-US" b="0" i="0" dirty="0">
                <a:effectLst/>
                <a:latin typeface="Noto Serif" panose="02020600060500020200" pitchFamily="18" charset="0"/>
              </a:rPr>
              <a:t>.</a:t>
            </a:r>
            <a:endParaRPr lang="en-US" dirty="0"/>
          </a:p>
          <a:p>
            <a:endParaRPr lang="en-US" dirty="0"/>
          </a:p>
          <a:p>
            <a:r>
              <a:rPr lang="en-US" b="0" i="0" dirty="0">
                <a:solidFill>
                  <a:srgbClr val="24292F"/>
                </a:solidFill>
                <a:effectLst/>
                <a:latin typeface="-apple-system"/>
              </a:rPr>
              <a:t>git filter-repo is a versatile tool for rewriting history, which includes </a:t>
            </a:r>
            <a:r>
              <a:rPr lang="en-US" b="0" i="0" u="none" strike="noStrike" dirty="0">
                <a:effectLst/>
                <a:latin typeface="-apple-system"/>
              </a:rPr>
              <a:t>https://github.com/newren/git-filter-repo#design-rationale-behind-filter-repo</a:t>
            </a:r>
            <a:r>
              <a:rPr lang="en-US" b="0" i="0" dirty="0">
                <a:solidFill>
                  <a:srgbClr val="24292F"/>
                </a:solidFill>
                <a:effectLst/>
                <a:latin typeface="-apple-system"/>
              </a:rPr>
              <a:t>. It roughly falls into the same space of tool as </a:t>
            </a:r>
            <a:r>
              <a:rPr lang="en-US" b="0" i="0" u="sng" dirty="0">
                <a:solidFill>
                  <a:srgbClr val="2156A5"/>
                </a:solidFill>
                <a:effectLst/>
                <a:latin typeface="Noto Serif" panose="02020600060500020200" pitchFamily="18" charset="0"/>
              </a:rPr>
              <a:t>https://git-scm.com/docs/git-filter-branch</a:t>
            </a:r>
            <a:r>
              <a:rPr lang="en-US" b="0" i="0" dirty="0">
                <a:solidFill>
                  <a:srgbClr val="24292F"/>
                </a:solidFill>
                <a:effectLst/>
                <a:latin typeface="-apple-system"/>
              </a:rPr>
              <a:t> but without the capitulation-inducing poor performance, with far more capabilities, and with a design that scales usability-wise beyond trivial rewriting cases. </a:t>
            </a:r>
            <a:r>
              <a:rPr lang="en-US" b="0" i="0" u="none" strike="noStrike" dirty="0">
                <a:effectLst/>
                <a:latin typeface="-apple-system"/>
                <a:hlinkClick r:id="rId3"/>
              </a:rPr>
              <a:t>git filter-repo is now recommended by the git project</a:t>
            </a:r>
            <a:r>
              <a:rPr lang="en-US" b="0" i="0" dirty="0">
                <a:solidFill>
                  <a:srgbClr val="24292F"/>
                </a:solidFill>
                <a:effectLst/>
                <a:latin typeface="-apple-system"/>
              </a:rPr>
              <a:t> https://github.com/newren/git-filter-repo instead of git filter-branch.</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75ABFA0-BC2C-4741-806F-E6097968F1CC}"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615476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highlight>
                  <a:srgbClr val="FFFFFF"/>
                </a:highlight>
                <a:latin typeface="Calibri" panose="020F0502020204030204" pitchFamily="34" charset="0"/>
              </a:rPr>
              <a:t>Remember to use these commands with caution, especially when manipulating commit history or reverting changes. Always make sure to create a backup of your repo before you start or use </a:t>
            </a:r>
            <a:r>
              <a:rPr lang="en-US" sz="1800" b="1" i="0" dirty="0">
                <a:solidFill>
                  <a:srgbClr val="000000"/>
                </a:solidFill>
                <a:effectLst/>
                <a:highlight>
                  <a:srgbClr val="FFFFFF"/>
                </a:highlight>
                <a:latin typeface="Calibri" panose="020F0502020204030204" pitchFamily="34" charset="0"/>
              </a:rPr>
              <a:t>git stash</a:t>
            </a:r>
            <a:r>
              <a:rPr lang="en-US" sz="1800" b="0" i="0" dirty="0">
                <a:solidFill>
                  <a:srgbClr val="000000"/>
                </a:solidFill>
                <a:effectLst/>
                <a:highlight>
                  <a:srgbClr val="FFFFFF"/>
                </a:highlight>
                <a:latin typeface="Calibri" panose="020F0502020204030204" pitchFamily="34" charset="0"/>
              </a:rPr>
              <a:t> to save your current changes before attempting any recovery operations.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57052DC-BE91-4C05-99A2-3F3E1BC1A8CF}"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622495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a release tag is and how to create using GitHub CLI and Web Browser. </a:t>
            </a:r>
          </a:p>
          <a:p>
            <a:endParaRPr lang="en-US" dirty="0"/>
          </a:p>
          <a:p>
            <a:r>
              <a:rPr lang="en-US" dirty="0"/>
              <a:t>https://docs.github.com/en/repositories/releasing-projects-on-github/about-releases</a:t>
            </a:r>
          </a:p>
          <a:p>
            <a:r>
              <a:rPr lang="en-US" dirty="0"/>
              <a:t>https://docs.github.com/en/repositories/releasing-projects-on-github/managing-releases-in-a-repository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EF36EE-8F5B-4E35-A90D-C83330777A88}"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682222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highlight>
                  <a:srgbClr val="FFFFFF"/>
                </a:highlight>
                <a:latin typeface="Calibri" panose="020F0502020204030204" pitchFamily="34" charset="0"/>
              </a:rPr>
              <a:t>To assign a tag to a Git repository in GitHub, you can follow these steps: </a:t>
            </a:r>
            <a:endParaRPr lang="en-US" b="0" i="0" dirty="0">
              <a:solidFill>
                <a:srgbClr val="000000"/>
              </a:solidFill>
              <a:effectLst/>
              <a:highlight>
                <a:srgbClr val="FFFFFF"/>
              </a:highlight>
              <a:latin typeface="Segoe UI" panose="020B0502040204020203" pitchFamily="34" charset="0"/>
            </a:endParaRPr>
          </a:p>
          <a:p>
            <a:pPr algn="l" rtl="0" fontAlgn="base">
              <a:buFont typeface="+mj-lt"/>
              <a:buAutoNum type="arabicPeriod"/>
            </a:pPr>
            <a:r>
              <a:rPr lang="en-US" sz="1800" b="0" i="0" dirty="0">
                <a:solidFill>
                  <a:srgbClr val="000000"/>
                </a:solidFill>
                <a:effectLst/>
                <a:highlight>
                  <a:srgbClr val="FFFFFF"/>
                </a:highlight>
                <a:latin typeface="Calibri" panose="020F0502020204030204" pitchFamily="34" charset="0"/>
              </a:rPr>
              <a:t>Identify the specific commit or release that you want to tag in your repository. You can find the commit hash or release version in the commit history or releases section of your repository. If you're tagging a commit, copy the commit hash associated with the commit you want to tag. If you're tagging a release, copy the release version (e.g., "v1.0.0"). </a:t>
            </a:r>
          </a:p>
          <a:p>
            <a:pPr algn="l" rtl="0" fontAlgn="base">
              <a:buFont typeface="+mj-lt"/>
              <a:buAutoNum type="arabicPeriod" startAt="2"/>
            </a:pPr>
            <a:r>
              <a:rPr lang="en-US" sz="1800" b="0" i="0" dirty="0">
                <a:solidFill>
                  <a:srgbClr val="000000"/>
                </a:solidFill>
                <a:effectLst/>
                <a:highlight>
                  <a:srgbClr val="FFFFFF"/>
                </a:highlight>
                <a:latin typeface="Calibri" panose="020F0502020204030204" pitchFamily="34" charset="0"/>
              </a:rPr>
              <a:t>In a local clone of the repository, use the </a:t>
            </a:r>
            <a:r>
              <a:rPr lang="en-US" sz="1800" b="1" i="0" dirty="0">
                <a:solidFill>
                  <a:srgbClr val="000000"/>
                </a:solidFill>
                <a:effectLst/>
                <a:highlight>
                  <a:srgbClr val="FFFFFF"/>
                </a:highlight>
                <a:latin typeface="Calibri" panose="020F0502020204030204" pitchFamily="34" charset="0"/>
              </a:rPr>
              <a:t>git tag</a:t>
            </a:r>
            <a:r>
              <a:rPr lang="en-US" sz="1800" b="0" i="0" dirty="0">
                <a:solidFill>
                  <a:srgbClr val="000000"/>
                </a:solidFill>
                <a:effectLst/>
                <a:highlight>
                  <a:srgbClr val="FFFFFF"/>
                </a:highlight>
                <a:latin typeface="Calibri" panose="020F0502020204030204" pitchFamily="34" charset="0"/>
              </a:rPr>
              <a:t> command line to create a tag. The basic syntax for creating a tag is </a:t>
            </a:r>
            <a:r>
              <a:rPr lang="en-US" sz="1800" b="1" i="0" dirty="0">
                <a:solidFill>
                  <a:srgbClr val="000000"/>
                </a:solidFill>
                <a:effectLst/>
                <a:highlight>
                  <a:srgbClr val="FFFFFF"/>
                </a:highlight>
                <a:latin typeface="Calibri" panose="020F0502020204030204" pitchFamily="34" charset="0"/>
              </a:rPr>
              <a:t>git tag &lt;</a:t>
            </a:r>
            <a:r>
              <a:rPr lang="en-US" sz="1800" b="1" i="0" dirty="0" err="1">
                <a:solidFill>
                  <a:srgbClr val="000000"/>
                </a:solidFill>
                <a:effectLst/>
                <a:highlight>
                  <a:srgbClr val="FFFFFF"/>
                </a:highlight>
                <a:latin typeface="Calibri" panose="020F0502020204030204" pitchFamily="34" charset="0"/>
              </a:rPr>
              <a:t>tag_name</a:t>
            </a:r>
            <a:r>
              <a:rPr lang="en-US" sz="1800" b="1" i="0" dirty="0">
                <a:solidFill>
                  <a:srgbClr val="000000"/>
                </a:solidFill>
                <a:effectLst/>
                <a:highlight>
                  <a:srgbClr val="FFFFFF"/>
                </a:highlight>
                <a:latin typeface="Calibri" panose="020F0502020204030204" pitchFamily="34" charset="0"/>
              </a:rPr>
              <a:t>&gt; &lt;</a:t>
            </a:r>
            <a:r>
              <a:rPr lang="en-US" sz="1800" b="1" i="0" dirty="0" err="1">
                <a:solidFill>
                  <a:srgbClr val="000000"/>
                </a:solidFill>
                <a:effectLst/>
                <a:highlight>
                  <a:srgbClr val="FFFFFF"/>
                </a:highlight>
                <a:latin typeface="Calibri" panose="020F0502020204030204" pitchFamily="34" charset="0"/>
              </a:rPr>
              <a:t>commit_hash</a:t>
            </a:r>
            <a:r>
              <a:rPr lang="en-US" sz="1800" b="1" i="0" dirty="0">
                <a:solidFill>
                  <a:srgbClr val="000000"/>
                </a:solidFill>
                <a:effectLst/>
                <a:highlight>
                  <a:srgbClr val="FFFFFF"/>
                </a:highlight>
                <a:latin typeface="Calibri" panose="020F0502020204030204" pitchFamily="34" charset="0"/>
              </a:rPr>
              <a:t>&gt;</a:t>
            </a:r>
            <a:r>
              <a:rPr lang="en-US" sz="1800" b="0" i="0" dirty="0">
                <a:solidFill>
                  <a:srgbClr val="000000"/>
                </a:solidFill>
                <a:effectLst/>
                <a:highlight>
                  <a:srgbClr val="FFFFFF"/>
                </a:highlight>
                <a:latin typeface="Calibri" panose="020F0502020204030204" pitchFamily="34" charset="0"/>
              </a:rPr>
              <a:t>. Replace </a:t>
            </a:r>
            <a:r>
              <a:rPr lang="en-US" sz="1800" b="1" i="0" dirty="0">
                <a:solidFill>
                  <a:srgbClr val="000000"/>
                </a:solidFill>
                <a:effectLst/>
                <a:highlight>
                  <a:srgbClr val="FFFFFF"/>
                </a:highlight>
                <a:latin typeface="Calibri" panose="020F0502020204030204" pitchFamily="34" charset="0"/>
              </a:rPr>
              <a:t>&lt;</a:t>
            </a:r>
            <a:r>
              <a:rPr lang="en-US" sz="1800" b="1" i="0" dirty="0" err="1">
                <a:solidFill>
                  <a:srgbClr val="000000"/>
                </a:solidFill>
                <a:effectLst/>
                <a:highlight>
                  <a:srgbClr val="FFFFFF"/>
                </a:highlight>
                <a:latin typeface="Calibri" panose="020F0502020204030204" pitchFamily="34" charset="0"/>
              </a:rPr>
              <a:t>tag_name</a:t>
            </a:r>
            <a:r>
              <a:rPr lang="en-US" sz="1800" b="1" i="0" dirty="0">
                <a:solidFill>
                  <a:srgbClr val="000000"/>
                </a:solidFill>
                <a:effectLst/>
                <a:highlight>
                  <a:srgbClr val="FFFFFF"/>
                </a:highlight>
                <a:latin typeface="Calibri" panose="020F0502020204030204" pitchFamily="34" charset="0"/>
              </a:rPr>
              <a:t>&gt;</a:t>
            </a:r>
            <a:r>
              <a:rPr lang="en-US" sz="1800" b="0" i="0" dirty="0">
                <a:solidFill>
                  <a:srgbClr val="000000"/>
                </a:solidFill>
                <a:effectLst/>
                <a:highlight>
                  <a:srgbClr val="FFFFFF"/>
                </a:highlight>
                <a:latin typeface="Calibri" panose="020F0502020204030204" pitchFamily="34" charset="0"/>
              </a:rPr>
              <a:t> with the name of your tag and </a:t>
            </a:r>
            <a:r>
              <a:rPr lang="en-US" sz="1800" b="1" i="0" dirty="0">
                <a:solidFill>
                  <a:srgbClr val="000000"/>
                </a:solidFill>
                <a:effectLst/>
                <a:highlight>
                  <a:srgbClr val="FFFFFF"/>
                </a:highlight>
                <a:latin typeface="Calibri" panose="020F0502020204030204" pitchFamily="34" charset="0"/>
              </a:rPr>
              <a:t>&lt;</a:t>
            </a:r>
            <a:r>
              <a:rPr lang="en-US" sz="1800" b="1" i="0" dirty="0" err="1">
                <a:solidFill>
                  <a:srgbClr val="000000"/>
                </a:solidFill>
                <a:effectLst/>
                <a:highlight>
                  <a:srgbClr val="FFFFFF"/>
                </a:highlight>
                <a:latin typeface="Calibri" panose="020F0502020204030204" pitchFamily="34" charset="0"/>
              </a:rPr>
              <a:t>commit_hash</a:t>
            </a:r>
            <a:r>
              <a:rPr lang="en-US" sz="1800" b="1" i="0" dirty="0">
                <a:solidFill>
                  <a:srgbClr val="000000"/>
                </a:solidFill>
                <a:effectLst/>
                <a:highlight>
                  <a:srgbClr val="FFFFFF"/>
                </a:highlight>
                <a:latin typeface="Calibri" panose="020F0502020204030204" pitchFamily="34" charset="0"/>
              </a:rPr>
              <a:t>&gt;</a:t>
            </a:r>
            <a:r>
              <a:rPr lang="en-US" sz="1800" b="0" i="0" dirty="0">
                <a:solidFill>
                  <a:srgbClr val="000000"/>
                </a:solidFill>
                <a:effectLst/>
                <a:highlight>
                  <a:srgbClr val="FFFFFF"/>
                </a:highlight>
                <a:latin typeface="Calibri" panose="020F0502020204030204" pitchFamily="34" charset="0"/>
              </a:rPr>
              <a:t> with the commit hash or release version you copied earlier.  </a:t>
            </a:r>
          </a:p>
          <a:p>
            <a:pPr algn="l" rtl="0" fontAlgn="base">
              <a:buFont typeface="+mj-lt"/>
              <a:buAutoNum type="arabicPeriod" startAt="3"/>
            </a:pPr>
            <a:r>
              <a:rPr lang="en-US" sz="1800" b="0" i="0" dirty="0">
                <a:solidFill>
                  <a:srgbClr val="000000"/>
                </a:solidFill>
                <a:effectLst/>
                <a:highlight>
                  <a:srgbClr val="FFFFFF"/>
                </a:highlight>
                <a:latin typeface="Calibri" panose="020F0502020204030204" pitchFamily="34" charset="0"/>
              </a:rPr>
              <a:t>Push the tag to GitHub by running the command </a:t>
            </a:r>
            <a:r>
              <a:rPr lang="en-US" sz="1800" b="1" i="0" dirty="0">
                <a:solidFill>
                  <a:srgbClr val="000000"/>
                </a:solidFill>
                <a:effectLst/>
                <a:highlight>
                  <a:srgbClr val="FFFFFF"/>
                </a:highlight>
                <a:latin typeface="Calibri" panose="020F0502020204030204" pitchFamily="34" charset="0"/>
              </a:rPr>
              <a:t>git push origin &lt;</a:t>
            </a:r>
            <a:r>
              <a:rPr lang="en-US" sz="1800" b="1" i="0" dirty="0" err="1">
                <a:solidFill>
                  <a:srgbClr val="000000"/>
                </a:solidFill>
                <a:effectLst/>
                <a:highlight>
                  <a:srgbClr val="FFFFFF"/>
                </a:highlight>
                <a:latin typeface="Calibri" panose="020F0502020204030204" pitchFamily="34" charset="0"/>
              </a:rPr>
              <a:t>tag_name</a:t>
            </a:r>
            <a:r>
              <a:rPr lang="en-US" sz="1800" b="1" i="0" dirty="0">
                <a:solidFill>
                  <a:srgbClr val="000000"/>
                </a:solidFill>
                <a:effectLst/>
                <a:highlight>
                  <a:srgbClr val="FFFFFF"/>
                </a:highlight>
                <a:latin typeface="Calibri" panose="020F0502020204030204" pitchFamily="34" charset="0"/>
              </a:rPr>
              <a:t>&gt;</a:t>
            </a:r>
            <a:r>
              <a:rPr lang="en-US" sz="1800" b="0" i="0" dirty="0">
                <a:solidFill>
                  <a:srgbClr val="000000"/>
                </a:solidFill>
                <a:effectLst/>
                <a:highlight>
                  <a:srgbClr val="FFFFFF"/>
                </a:highlight>
                <a:latin typeface="Calibri" panose="020F0502020204030204" pitchFamily="34" charset="0"/>
              </a:rPr>
              <a:t>. Replace </a:t>
            </a:r>
            <a:r>
              <a:rPr lang="en-US" sz="1800" b="1" i="0" dirty="0">
                <a:solidFill>
                  <a:srgbClr val="000000"/>
                </a:solidFill>
                <a:effectLst/>
                <a:highlight>
                  <a:srgbClr val="FFFFFF"/>
                </a:highlight>
                <a:latin typeface="Calibri" panose="020F0502020204030204" pitchFamily="34" charset="0"/>
              </a:rPr>
              <a:t>&lt;</a:t>
            </a:r>
            <a:r>
              <a:rPr lang="en-US" sz="1800" b="1" i="0" dirty="0" err="1">
                <a:solidFill>
                  <a:srgbClr val="000000"/>
                </a:solidFill>
                <a:effectLst/>
                <a:highlight>
                  <a:srgbClr val="FFFFFF"/>
                </a:highlight>
                <a:latin typeface="Calibri" panose="020F0502020204030204" pitchFamily="34" charset="0"/>
              </a:rPr>
              <a:t>tag_name</a:t>
            </a:r>
            <a:r>
              <a:rPr lang="en-US" sz="1800" b="1" i="0" dirty="0">
                <a:solidFill>
                  <a:srgbClr val="000000"/>
                </a:solidFill>
                <a:effectLst/>
                <a:highlight>
                  <a:srgbClr val="FFFFFF"/>
                </a:highlight>
                <a:latin typeface="Calibri" panose="020F0502020204030204" pitchFamily="34" charset="0"/>
              </a:rPr>
              <a:t>&gt;</a:t>
            </a:r>
            <a:r>
              <a:rPr lang="en-US" sz="1800" b="0" i="0" dirty="0">
                <a:solidFill>
                  <a:srgbClr val="000000"/>
                </a:solidFill>
                <a:effectLst/>
                <a:highlight>
                  <a:srgbClr val="FFFFFF"/>
                </a:highlight>
                <a:latin typeface="Calibri" panose="020F0502020204030204" pitchFamily="34" charset="0"/>
              </a:rPr>
              <a:t> with the name of the tag you created. </a:t>
            </a:r>
          </a:p>
          <a:p>
            <a:pPr algn="l" rtl="0" fontAlgn="base">
              <a:buFont typeface="+mj-lt"/>
              <a:buAutoNum type="arabicPeriod" startAt="4"/>
            </a:pPr>
            <a:r>
              <a:rPr lang="en-US" sz="1800" b="0" i="0" dirty="0">
                <a:solidFill>
                  <a:srgbClr val="000000"/>
                </a:solidFill>
                <a:effectLst/>
                <a:highlight>
                  <a:srgbClr val="FFFFFF"/>
                </a:highlight>
                <a:latin typeface="Calibri" panose="020F0502020204030204" pitchFamily="34" charset="0"/>
              </a:rPr>
              <a:t>After pushing the tag, you can verify that it has been successfully created by navigating to the Releases\Tags page of your repository on GitHub.  </a:t>
            </a:r>
          </a:p>
          <a:p>
            <a:pPr algn="l" rtl="0" fontAlgn="base"/>
            <a:endParaRPr lang="en-US" sz="1800" b="0" i="0" dirty="0">
              <a:solidFill>
                <a:srgbClr val="000000"/>
              </a:solidFill>
              <a:effectLst/>
              <a:highlight>
                <a:srgbClr val="FFFFFF"/>
              </a:highlight>
              <a:latin typeface="Calibri" panose="020F0502020204030204" pitchFamily="34" charset="0"/>
            </a:endParaRPr>
          </a:p>
          <a:p>
            <a:pPr algn="l" rtl="0" fontAlgn="base"/>
            <a:r>
              <a:rPr lang="en-US" sz="1800" b="0" i="0" dirty="0">
                <a:solidFill>
                  <a:srgbClr val="000000"/>
                </a:solidFill>
                <a:effectLst/>
                <a:highlight>
                  <a:srgbClr val="FFFFFF"/>
                </a:highlight>
                <a:latin typeface="Calibri" panose="020F0502020204030204" pitchFamily="34" charset="0"/>
              </a:rPr>
              <a:t>Note that you can create tag protection rules for your repository to prevent contributors from creating or deleting tags. However, keep in mind that, as of March 2024, tag protection rules are in beta and subject to change. </a:t>
            </a:r>
            <a:endParaRPr lang="en-US" b="0" i="0" dirty="0">
              <a:solidFill>
                <a:srgbClr val="000000"/>
              </a:solidFill>
              <a:effectLst/>
              <a:highlight>
                <a:srgbClr val="FFFFFF"/>
              </a:highligh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57052DC-BE91-4C05-99A2-3F3E1BC1A8CF}"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230327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6/28/2025 8:43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40779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3E2FF94-D688-422C-AA16-257D91CB49F4}" type="datetime8">
              <a:rPr lang="en-US" smtClean="0"/>
              <a:t>6/28/2025 8:43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922904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42627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nl-NL" sz="882" b="0" i="0" kern="1200" dirty="0">
                <a:solidFill>
                  <a:schemeClr val="tx1"/>
                </a:solidFill>
                <a:effectLst/>
                <a:latin typeface="Segoe UI" panose="020B0502040204020203" pitchFamily="34" charset="0"/>
                <a:ea typeface="+mn-ea"/>
                <a:cs typeface="+mn-cs"/>
              </a:rPr>
              <a:t>Wanneer je een nieuw product wilt gaan ontwikkelen, doe je dit vaak op basis van aannames en inschattingen van de behoefte van jouw klant. Om er echter achter te komen waar de daadwerkelijke behoeftes liggen, kan je </a:t>
            </a:r>
            <a:r>
              <a:rPr lang="nl-NL" sz="882" b="0" i="0" kern="1200" dirty="0" err="1">
                <a:solidFill>
                  <a:schemeClr val="tx1"/>
                </a:solidFill>
                <a:effectLst/>
                <a:latin typeface="Segoe UI" panose="020B0502040204020203" pitchFamily="34" charset="0"/>
                <a:ea typeface="+mn-ea"/>
                <a:cs typeface="+mn-cs"/>
              </a:rPr>
              <a:t>validated</a:t>
            </a:r>
            <a:r>
              <a:rPr lang="nl-NL" sz="882" b="0" i="0" kern="1200" dirty="0">
                <a:solidFill>
                  <a:schemeClr val="tx1"/>
                </a:solidFill>
                <a:effectLst/>
                <a:latin typeface="Segoe UI" panose="020B0502040204020203" pitchFamily="34" charset="0"/>
                <a:ea typeface="+mn-ea"/>
                <a:cs typeface="+mn-cs"/>
              </a:rPr>
              <a:t> </a:t>
            </a:r>
            <a:r>
              <a:rPr lang="nl-NL" sz="882" b="0" i="0" kern="1200" dirty="0" err="1">
                <a:solidFill>
                  <a:schemeClr val="tx1"/>
                </a:solidFill>
                <a:effectLst/>
                <a:latin typeface="Segoe UI" panose="020B0502040204020203" pitchFamily="34" charset="0"/>
                <a:ea typeface="+mn-ea"/>
                <a:cs typeface="+mn-cs"/>
              </a:rPr>
              <a:t>learning</a:t>
            </a:r>
            <a:r>
              <a:rPr lang="nl-NL" sz="882" b="0" i="0" kern="1200" dirty="0">
                <a:solidFill>
                  <a:schemeClr val="tx1"/>
                </a:solidFill>
                <a:effectLst/>
                <a:latin typeface="Segoe UI" panose="020B0502040204020203" pitchFamily="34" charset="0"/>
                <a:ea typeface="+mn-ea"/>
                <a:cs typeface="+mn-cs"/>
              </a:rPr>
              <a:t> toepassen. </a:t>
            </a:r>
            <a:r>
              <a:rPr lang="nl-NL" sz="882" b="0" i="0" kern="1200" dirty="0" err="1">
                <a:solidFill>
                  <a:schemeClr val="tx1"/>
                </a:solidFill>
                <a:effectLst/>
                <a:latin typeface="Segoe UI" panose="020B0502040204020203" pitchFamily="34" charset="0"/>
                <a:ea typeface="+mn-ea"/>
                <a:cs typeface="+mn-cs"/>
              </a:rPr>
              <a:t>Validated</a:t>
            </a:r>
            <a:r>
              <a:rPr lang="nl-NL" sz="882" b="0" i="0" kern="1200" dirty="0">
                <a:solidFill>
                  <a:schemeClr val="tx1"/>
                </a:solidFill>
                <a:effectLst/>
                <a:latin typeface="Segoe UI" panose="020B0502040204020203" pitchFamily="34" charset="0"/>
                <a:ea typeface="+mn-ea"/>
                <a:cs typeface="+mn-cs"/>
              </a:rPr>
              <a:t> </a:t>
            </a:r>
            <a:r>
              <a:rPr lang="nl-NL" sz="882" b="0" i="0" kern="1200" dirty="0" err="1">
                <a:solidFill>
                  <a:schemeClr val="tx1"/>
                </a:solidFill>
                <a:effectLst/>
                <a:latin typeface="Segoe UI" panose="020B0502040204020203" pitchFamily="34" charset="0"/>
                <a:ea typeface="+mn-ea"/>
                <a:cs typeface="+mn-cs"/>
              </a:rPr>
              <a:t>learning</a:t>
            </a:r>
            <a:r>
              <a:rPr lang="nl-NL" sz="882" b="0" i="0" kern="1200" dirty="0">
                <a:solidFill>
                  <a:schemeClr val="tx1"/>
                </a:solidFill>
                <a:effectLst/>
                <a:latin typeface="Segoe UI" panose="020B0502040204020203" pitchFamily="34" charset="0"/>
                <a:ea typeface="+mn-ea"/>
                <a:cs typeface="+mn-cs"/>
              </a:rPr>
              <a:t> is de methode om op basis van data erachter te komen waar jouw klanten behoefte aan hebben.</a:t>
            </a: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4262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Continuous Integration drives the ongoing merging and testing of code, which leads to finding defects early. Other benefits include less time wasted on fighting merge issues and rapid feedback for development teams.</a:t>
            </a: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Continuous Delivery of software solutions to production and testing environments helps organizations quickly fix bugs and respond to ever-changing business requirements.</a:t>
            </a:r>
          </a:p>
          <a:p>
            <a:pPr>
              <a:lnSpc>
                <a:spcPct val="90000"/>
              </a:lnSpc>
              <a:spcAft>
                <a:spcPts val="600"/>
              </a:spcAft>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42627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Version Control, usually with a Git-based Repository, enables teams located anywhere in the world to communicate effectively during daily development activities. Also, integrate with software development tools for monitoring activities such as deployments.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algn="l">
              <a:buFont typeface="+mj-lt"/>
              <a:buNone/>
            </a:pPr>
            <a:r>
              <a:rPr lang="en-US" b="0" i="0" dirty="0">
                <a:solidFill>
                  <a:srgbClr val="171717"/>
                </a:solidFill>
                <a:effectLst/>
                <a:latin typeface="Segoe UI" panose="020B0502040204020203" pitchFamily="34" charset="0"/>
              </a:rPr>
              <a:t>Use Agile planning and lean project management techniques to:</a:t>
            </a:r>
          </a:p>
          <a:p>
            <a:pPr marL="742950" lvl="1" indent="-285750" algn="l">
              <a:buFont typeface="+mj-lt"/>
              <a:buAutoNum type="arabicPeriod" startAt="4"/>
            </a:pPr>
            <a:r>
              <a:rPr lang="en-US" b="0" i="0" dirty="0">
                <a:solidFill>
                  <a:srgbClr val="171717"/>
                </a:solidFill>
                <a:effectLst/>
                <a:latin typeface="Segoe UI" panose="020B0502040204020203" pitchFamily="34" charset="0"/>
              </a:rPr>
              <a:t>Plan and isolate work into sprints.</a:t>
            </a:r>
          </a:p>
          <a:p>
            <a:pPr marL="742950" lvl="1" indent="-285750" algn="l">
              <a:buFont typeface="+mj-lt"/>
              <a:buAutoNum type="arabicPeriod" startAt="4"/>
            </a:pPr>
            <a:r>
              <a:rPr lang="en-US" b="0" i="0" dirty="0">
                <a:solidFill>
                  <a:srgbClr val="171717"/>
                </a:solidFill>
                <a:effectLst/>
                <a:latin typeface="Segoe UI" panose="020B0502040204020203" pitchFamily="34" charset="0"/>
              </a:rPr>
              <a:t>Manage team capacity and help teams quickly adapt to changing business needs.</a:t>
            </a:r>
          </a:p>
          <a:p>
            <a:pPr marL="742950" lvl="1" indent="-285750" algn="l">
              <a:buFont typeface="+mj-lt"/>
              <a:buAutoNum type="arabicPeriod" startAt="4"/>
            </a:pPr>
            <a:r>
              <a:rPr lang="en-US" b="0" i="0" dirty="0">
                <a:solidFill>
                  <a:srgbClr val="171717"/>
                </a:solidFill>
                <a:effectLst/>
                <a:latin typeface="Segoe UI" panose="020B0502040204020203" pitchFamily="34" charset="0"/>
              </a:rPr>
              <a:t>A DevOps Definition of Done is working software collecting telemetry against the intended business goals.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8793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Monitoring and Logging of running applications. Including production environments for application health and customer usage. It helps organizations create a hypothesis and quickly validate or disprove strategies. Rich data is captured and stored in various logging formats.</a:t>
            </a:r>
            <a:endParaRPr lang="en-AU" sz="900" dirty="0">
              <a:gradFill>
                <a:gsLst>
                  <a:gs pos="2917">
                    <a:schemeClr val="tx1"/>
                  </a:gs>
                  <a:gs pos="30000">
                    <a:schemeClr val="tx1"/>
                  </a:gs>
                </a:gsLst>
                <a:lin ang="5400000" scaled="0"/>
              </a:gradFill>
            </a:endParaRP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Public and Hybrid Clouds have made the impossible easy. The cloud has removed traditional bottlenecks and helped commoditize Infrastructure. You can use Infrastructure as a Service (IaaS) to lift and shift your existing apps or Platform as a Service (PaaS) to gain unprecedented productivity. The cloud gives you a data center without limits.</a:t>
            </a:r>
          </a:p>
          <a:p>
            <a:pPr>
              <a:lnSpc>
                <a:spcPct val="90000"/>
              </a:lnSpc>
              <a:spcAft>
                <a:spcPts val="600"/>
              </a:spcAft>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788310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Infrastructure as Code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Enables the automation and validation of the creation and teardown of environments to help with delivering secure and stable application hosting platforms.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Use Microservices architecture to isolate business use cases into small reusable services that communicate via interface contracts. This architecture enables scalability and efficiency.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28848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96857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97497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21857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42190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3254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9818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125012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031859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87553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625170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3544870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609829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0513081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6298551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389109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0951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585482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5834033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3659525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3438596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86663002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9014374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9031522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83134780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4443411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5569896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3664180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158471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9147759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2722661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98571321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30047641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135996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42529936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36758172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436114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40557914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40906445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0721557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03094441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811162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03546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122052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3234274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0483438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741771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7"/>
            <a:ext cx="10210404" cy="645624"/>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6"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6"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6"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6"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225"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192">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3"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7067022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4709561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372560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76604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2092469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408238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35726085"/>
      </p:ext>
    </p:extLst>
  </p:cSld>
  <p:clrMap bg1="lt1" tx1="dk1" bg2="lt2" tx2="dk2" accent1="accent1" accent2="accent2" accent3="accent3" accent4="accent4" accent5="accent5" accent6="accent6" hlink="hlink" folHlink="folHlink"/>
  <p:sldLayoutIdLst>
    <p:sldLayoutId id="2147485536" r:id="rId1"/>
    <p:sldLayoutId id="2147485537" r:id="rId2"/>
    <p:sldLayoutId id="2147485538" r:id="rId3"/>
    <p:sldLayoutId id="2147485539" r:id="rId4"/>
    <p:sldLayoutId id="2147485540" r:id="rId5"/>
    <p:sldLayoutId id="2147485542" r:id="rId6"/>
    <p:sldLayoutId id="2147485543" r:id="rId7"/>
    <p:sldLayoutId id="2147485544" r:id="rId8"/>
    <p:sldLayoutId id="2147485545" r:id="rId9"/>
    <p:sldLayoutId id="2147485546" r:id="rId10"/>
    <p:sldLayoutId id="2147485547" r:id="rId11"/>
    <p:sldLayoutId id="2147485548" r:id="rId12"/>
    <p:sldLayoutId id="2147485549" r:id="rId13"/>
    <p:sldLayoutId id="2147485550" r:id="rId14"/>
    <p:sldLayoutId id="2147485551" r:id="rId15"/>
    <p:sldLayoutId id="2147485552" r:id="rId16"/>
    <p:sldLayoutId id="2147485553" r:id="rId17"/>
    <p:sldLayoutId id="2147485554" r:id="rId18"/>
    <p:sldLayoutId id="2147485555" r:id="rId19"/>
    <p:sldLayoutId id="2147485556" r:id="rId20"/>
    <p:sldLayoutId id="2147485557" r:id="rId21"/>
    <p:sldLayoutId id="2147485558" r:id="rId22"/>
    <p:sldLayoutId id="2147485559" r:id="rId23"/>
    <p:sldLayoutId id="2147485560" r:id="rId24"/>
    <p:sldLayoutId id="2147485561" r:id="rId25"/>
    <p:sldLayoutId id="2147485562" r:id="rId26"/>
    <p:sldLayoutId id="2147485563" r:id="rId27"/>
    <p:sldLayoutId id="2147485564" r:id="rId28"/>
    <p:sldLayoutId id="2147485565" r:id="rId29"/>
    <p:sldLayoutId id="2147485566" r:id="rId30"/>
    <p:sldLayoutId id="2147485567" r:id="rId31"/>
    <p:sldLayoutId id="2147485568" r:id="rId32"/>
    <p:sldLayoutId id="2147485569" r:id="rId33"/>
    <p:sldLayoutId id="2147485570" r:id="rId34"/>
    <p:sldLayoutId id="2147485571" r:id="rId35"/>
    <p:sldLayoutId id="2147485572" r:id="rId36"/>
    <p:sldLayoutId id="2147485573" r:id="rId37"/>
    <p:sldLayoutId id="2147485574" r:id="rId38"/>
    <p:sldLayoutId id="2147485575" r:id="rId39"/>
    <p:sldLayoutId id="2147485576" r:id="rId40"/>
    <p:sldLayoutId id="2147485577" r:id="rId41"/>
    <p:sldLayoutId id="2147485578" r:id="rId42"/>
    <p:sldLayoutId id="2147485579" r:id="rId43"/>
    <p:sldLayoutId id="2147485580" r:id="rId44"/>
    <p:sldLayoutId id="2147485581" r:id="rId45"/>
    <p:sldLayoutId id="2147485582" r:id="rId46"/>
    <p:sldLayoutId id="2147485583" r:id="rId47"/>
    <p:sldLayoutId id="2147485584" r:id="rId48"/>
    <p:sldLayoutId id="2147485585" r:id="rId49"/>
    <p:sldLayoutId id="2147485586" r:id="rId50"/>
    <p:sldLayoutId id="2147485587" r:id="rId51"/>
    <p:sldLayoutId id="2147485589" r:id="rId52"/>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wmf"/></Relationships>
</file>

<file path=ppt/slides/_rels/slide1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29.png"/><Relationship Id="rId4" Type="http://schemas.openxmlformats.org/officeDocument/2006/relationships/image" Target="../media/image28.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BF0E-99A1-E9AF-345C-A0796CD3F0E6}"/>
              </a:ext>
            </a:extLst>
          </p:cNvPr>
          <p:cNvSpPr>
            <a:spLocks noGrp="1"/>
          </p:cNvSpPr>
          <p:nvPr>
            <p:ph type="title"/>
          </p:nvPr>
        </p:nvSpPr>
        <p:spPr>
          <a:xfrm>
            <a:off x="569912" y="2197894"/>
            <a:ext cx="5686955" cy="2462213"/>
          </a:xfrm>
        </p:spPr>
        <p:txBody>
          <a:bodyPr/>
          <a:lstStyle/>
          <a:p>
            <a:r>
              <a:rPr lang="en-US" dirty="0"/>
              <a:t>AZ-400.00</a:t>
            </a:r>
            <a:br>
              <a:rPr lang="en-US" dirty="0"/>
            </a:br>
            <a:r>
              <a:rPr lang="en-US" dirty="0"/>
              <a:t>Learning Path 01:</a:t>
            </a:r>
            <a:br>
              <a:rPr lang="en-US" dirty="0"/>
            </a:br>
            <a:r>
              <a:rPr lang="en-US" dirty="0"/>
              <a:t>Implement development for enterprise DevOps</a:t>
            </a:r>
          </a:p>
        </p:txBody>
      </p:sp>
    </p:spTree>
    <p:extLst>
      <p:ext uri="{BB962C8B-B14F-4D97-AF65-F5344CB8AC3E}">
        <p14:creationId xmlns:p14="http://schemas.microsoft.com/office/powerpoint/2010/main" val="347837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588963" y="585788"/>
            <a:ext cx="10151608" cy="492443"/>
          </a:xfrm>
        </p:spPr>
        <p:txBody>
          <a:bodyPr>
            <a:spAutoFit/>
          </a:bodyPr>
          <a:lstStyle/>
          <a:p>
            <a:r>
              <a:rPr lang="en-US" sz="3200" dirty="0"/>
              <a:t>Explore the DevOps journey (continued) </a:t>
            </a:r>
          </a:p>
        </p:txBody>
      </p:sp>
      <p:sp>
        <p:nvSpPr>
          <p:cNvPr id="16" name="Text Placeholder 15">
            <a:extLst>
              <a:ext uri="{FF2B5EF4-FFF2-40B4-BE49-F238E27FC236}">
                <a16:creationId xmlns:a16="http://schemas.microsoft.com/office/drawing/2014/main" id="{56461C2A-46E3-2BCB-AF18-32AE51200C73}"/>
              </a:ext>
            </a:extLst>
          </p:cNvPr>
          <p:cNvSpPr>
            <a:spLocks noGrp="1"/>
          </p:cNvSpPr>
          <p:nvPr>
            <p:ph type="body" sz="quarter" idx="16"/>
          </p:nvPr>
        </p:nvSpPr>
        <p:spPr>
          <a:xfrm>
            <a:off x="584200" y="1510840"/>
            <a:ext cx="4714875" cy="338554"/>
          </a:xfrm>
        </p:spPr>
        <p:txBody>
          <a:bodyPr/>
          <a:lstStyle/>
          <a:p>
            <a:r>
              <a:rPr lang="en-US" sz="2200" dirty="0"/>
              <a:t>Monitoring and logging</a:t>
            </a:r>
          </a:p>
        </p:txBody>
      </p:sp>
      <p:sp>
        <p:nvSpPr>
          <p:cNvPr id="20" name="Text Placeholder 19">
            <a:extLst>
              <a:ext uri="{FF2B5EF4-FFF2-40B4-BE49-F238E27FC236}">
                <a16:creationId xmlns:a16="http://schemas.microsoft.com/office/drawing/2014/main" id="{6A053AB7-A47B-FEFF-7291-0FD582F57420}"/>
              </a:ext>
            </a:extLst>
          </p:cNvPr>
          <p:cNvSpPr>
            <a:spLocks noGrp="1"/>
          </p:cNvSpPr>
          <p:nvPr>
            <p:ph type="body" sz="quarter" idx="15"/>
          </p:nvPr>
        </p:nvSpPr>
        <p:spPr>
          <a:xfrm>
            <a:off x="585788" y="1969073"/>
            <a:ext cx="4713287" cy="553998"/>
          </a:xfrm>
        </p:spPr>
        <p:txBody>
          <a:bodyPr/>
          <a:lstStyle/>
          <a:p>
            <a:pPr marL="225425" indent="-225425"/>
            <a:r>
              <a:rPr lang="en-US" sz="1800" dirty="0"/>
              <a:t>Monitoring and Logging of running applications.</a:t>
            </a:r>
          </a:p>
        </p:txBody>
      </p:sp>
      <p:sp>
        <p:nvSpPr>
          <p:cNvPr id="26" name="Text Placeholder 15">
            <a:extLst>
              <a:ext uri="{FF2B5EF4-FFF2-40B4-BE49-F238E27FC236}">
                <a16:creationId xmlns:a16="http://schemas.microsoft.com/office/drawing/2014/main" id="{3B01220D-E2E5-FC18-30E5-D46DEBAACAC0}"/>
              </a:ext>
            </a:extLst>
          </p:cNvPr>
          <p:cNvSpPr txBox="1">
            <a:spLocks/>
          </p:cNvSpPr>
          <p:nvPr/>
        </p:nvSpPr>
        <p:spPr>
          <a:xfrm>
            <a:off x="584200" y="2768140"/>
            <a:ext cx="4714875" cy="338554"/>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Cloud</a:t>
            </a:r>
          </a:p>
        </p:txBody>
      </p:sp>
      <p:sp>
        <p:nvSpPr>
          <p:cNvPr id="27" name="Text Placeholder 19">
            <a:extLst>
              <a:ext uri="{FF2B5EF4-FFF2-40B4-BE49-F238E27FC236}">
                <a16:creationId xmlns:a16="http://schemas.microsoft.com/office/drawing/2014/main" id="{7F5C5C7D-B5B5-B771-07E1-1661A476437B}"/>
              </a:ext>
            </a:extLst>
          </p:cNvPr>
          <p:cNvSpPr txBox="1">
            <a:spLocks/>
          </p:cNvSpPr>
          <p:nvPr/>
        </p:nvSpPr>
        <p:spPr>
          <a:xfrm>
            <a:off x="585789" y="3226373"/>
            <a:ext cx="4713287" cy="553998"/>
          </a:xfrm>
          <a:prstGeom prst="rect">
            <a:avLst/>
          </a:prstGeom>
        </p:spPr>
        <p:txBody>
          <a:bodyPr vert="horz" wrap="square" lIns="0" tIns="0" rIns="0" bIns="0" rtlCol="0">
            <a:spAutoFit/>
          </a:bodyPr>
          <a:lstStyle>
            <a:lvl1pPr marL="137133" marR="0" indent="-137133"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25" marR="0" indent="-127992"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668"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225"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5425" indent="-225425"/>
            <a:r>
              <a:rPr lang="en-US" sz="1800" dirty="0"/>
              <a:t>Public and Hybrid Clouds have made the impossible easy.</a:t>
            </a:r>
          </a:p>
        </p:txBody>
      </p:sp>
      <p:pic>
        <p:nvPicPr>
          <p:cNvPr id="3076" name="Picture 4" descr="Public cloud.">
            <a:extLst>
              <a:ext uri="{FF2B5EF4-FFF2-40B4-BE49-F238E27FC236}">
                <a16:creationId xmlns:a16="http://schemas.microsoft.com/office/drawing/2014/main" id="{2A1278E4-04B1-4E12-A581-59F801781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11" y="3871320"/>
            <a:ext cx="3839431" cy="2269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harts example.">
            <a:extLst>
              <a:ext uri="{FF2B5EF4-FFF2-40B4-BE49-F238E27FC236}">
                <a16:creationId xmlns:a16="http://schemas.microsoft.com/office/drawing/2014/main" id="{9359951D-FA65-405A-9365-23010F1EA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988" y="1680117"/>
            <a:ext cx="5940112" cy="349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460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p:txBody>
          <a:bodyPr/>
          <a:lstStyle/>
          <a:p>
            <a:r>
              <a:rPr lang="en-US" sz="3200" dirty="0"/>
              <a:t>Explore the DevOps journey (continued)  </a:t>
            </a:r>
          </a:p>
        </p:txBody>
      </p:sp>
      <p:sp>
        <p:nvSpPr>
          <p:cNvPr id="5" name="Text Placeholder 4">
            <a:extLst>
              <a:ext uri="{FF2B5EF4-FFF2-40B4-BE49-F238E27FC236}">
                <a16:creationId xmlns:a16="http://schemas.microsoft.com/office/drawing/2014/main" id="{A3CE80FC-2AE6-A326-D696-0EDA9035DC3A}"/>
              </a:ext>
            </a:extLst>
          </p:cNvPr>
          <p:cNvSpPr>
            <a:spLocks noGrp="1"/>
          </p:cNvSpPr>
          <p:nvPr>
            <p:ph type="body" sz="quarter" idx="16"/>
          </p:nvPr>
        </p:nvSpPr>
        <p:spPr>
          <a:xfrm>
            <a:off x="584201" y="1876856"/>
            <a:ext cx="5064333" cy="338554"/>
          </a:xfrm>
        </p:spPr>
        <p:txBody>
          <a:bodyPr/>
          <a:lstStyle/>
          <a:p>
            <a:r>
              <a:rPr lang="en-US" sz="2200" dirty="0"/>
              <a:t>Infrastructure as Code (</a:t>
            </a:r>
            <a:r>
              <a:rPr lang="en-US" sz="2200" dirty="0" err="1"/>
              <a:t>IaC</a:t>
            </a:r>
            <a:r>
              <a:rPr lang="en-US" sz="2200" dirty="0"/>
              <a:t>)</a:t>
            </a:r>
          </a:p>
        </p:txBody>
      </p:sp>
      <p:sp>
        <p:nvSpPr>
          <p:cNvPr id="4" name="Text Placeholder 3">
            <a:extLst>
              <a:ext uri="{FF2B5EF4-FFF2-40B4-BE49-F238E27FC236}">
                <a16:creationId xmlns:a16="http://schemas.microsoft.com/office/drawing/2014/main" id="{2BBFC788-0E95-34B8-BB7C-29B70E037E16}"/>
              </a:ext>
            </a:extLst>
          </p:cNvPr>
          <p:cNvSpPr>
            <a:spLocks noGrp="1"/>
          </p:cNvSpPr>
          <p:nvPr>
            <p:ph type="body" sz="quarter" idx="15"/>
          </p:nvPr>
        </p:nvSpPr>
        <p:spPr>
          <a:xfrm>
            <a:off x="586389" y="2335089"/>
            <a:ext cx="5378981" cy="1107996"/>
          </a:xfrm>
        </p:spPr>
        <p:txBody>
          <a:bodyPr/>
          <a:lstStyle/>
          <a:p>
            <a:pPr marL="228600" indent="-228600"/>
            <a:r>
              <a:rPr lang="en-US" sz="1800" dirty="0"/>
              <a:t>Enables the automation and validation of the creation and teardown of environments to help with delivering secure and stable application hosting platforms.</a:t>
            </a:r>
          </a:p>
        </p:txBody>
      </p:sp>
      <p:sp>
        <p:nvSpPr>
          <p:cNvPr id="10" name="Text Placeholder 4">
            <a:extLst>
              <a:ext uri="{FF2B5EF4-FFF2-40B4-BE49-F238E27FC236}">
                <a16:creationId xmlns:a16="http://schemas.microsoft.com/office/drawing/2014/main" id="{8AEB1204-FC9B-A852-3252-3744BDCD3F8C}"/>
              </a:ext>
            </a:extLst>
          </p:cNvPr>
          <p:cNvSpPr txBox="1">
            <a:spLocks/>
          </p:cNvSpPr>
          <p:nvPr/>
        </p:nvSpPr>
        <p:spPr>
          <a:xfrm>
            <a:off x="584201" y="3775506"/>
            <a:ext cx="5064333" cy="338554"/>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Microservices</a:t>
            </a:r>
          </a:p>
        </p:txBody>
      </p:sp>
      <p:sp>
        <p:nvSpPr>
          <p:cNvPr id="12" name="Text Placeholder 3">
            <a:extLst>
              <a:ext uri="{FF2B5EF4-FFF2-40B4-BE49-F238E27FC236}">
                <a16:creationId xmlns:a16="http://schemas.microsoft.com/office/drawing/2014/main" id="{C615F2B8-3F09-6A65-0781-8CF25B906C4B}"/>
              </a:ext>
            </a:extLst>
          </p:cNvPr>
          <p:cNvSpPr txBox="1">
            <a:spLocks/>
          </p:cNvSpPr>
          <p:nvPr/>
        </p:nvSpPr>
        <p:spPr>
          <a:xfrm>
            <a:off x="586389" y="4233739"/>
            <a:ext cx="5378981" cy="553998"/>
          </a:xfrm>
          <a:prstGeom prst="rect">
            <a:avLst/>
          </a:prstGeom>
        </p:spPr>
        <p:txBody>
          <a:bodyPr vert="horz" wrap="square" lIns="0" tIns="0" rIns="0" bIns="0" rtlCol="0">
            <a:spAutoFit/>
          </a:bodyPr>
          <a:lstStyle>
            <a:lvl1pPr marL="137133" marR="0" indent="-137133"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25" marR="0" indent="-127992"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668"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225"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r>
              <a:rPr lang="en-US" sz="1800" dirty="0"/>
              <a:t>Isolate business use cases into small reusable services that communicate via interface contracts.</a:t>
            </a:r>
          </a:p>
        </p:txBody>
      </p:sp>
      <p:pic>
        <p:nvPicPr>
          <p:cNvPr id="2" name="Picture 1">
            <a:extLst>
              <a:ext uri="{FF2B5EF4-FFF2-40B4-BE49-F238E27FC236}">
                <a16:creationId xmlns:a16="http://schemas.microsoft.com/office/drawing/2014/main" id="{A672A9B9-C131-4B82-8112-64560CDA510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77155" y="633028"/>
            <a:ext cx="4771492" cy="2777030"/>
          </a:xfrm>
          <a:prstGeom prst="rect">
            <a:avLst/>
          </a:prstGeom>
        </p:spPr>
      </p:pic>
      <p:pic>
        <p:nvPicPr>
          <p:cNvPr id="8" name="Picture 7">
            <a:extLst>
              <a:ext uri="{FF2B5EF4-FFF2-40B4-BE49-F238E27FC236}">
                <a16:creationId xmlns:a16="http://schemas.microsoft.com/office/drawing/2014/main" id="{5491D567-1135-4E8D-BC57-71532B43F9C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632303" y="3896396"/>
            <a:ext cx="4861198" cy="2607772"/>
          </a:xfrm>
          <a:prstGeom prst="rect">
            <a:avLst/>
          </a:prstGeom>
        </p:spPr>
      </p:pic>
    </p:spTree>
    <p:extLst>
      <p:ext uri="{BB962C8B-B14F-4D97-AF65-F5344CB8AC3E}">
        <p14:creationId xmlns:p14="http://schemas.microsoft.com/office/powerpoint/2010/main" val="18463157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p:txBody>
          <a:bodyPr/>
          <a:lstStyle/>
          <a:p>
            <a:r>
              <a:rPr lang="en-US" sz="3200" dirty="0"/>
              <a:t>Explore the DevOps journey (continued)   </a:t>
            </a:r>
          </a:p>
        </p:txBody>
      </p:sp>
      <p:sp>
        <p:nvSpPr>
          <p:cNvPr id="5" name="Text Placeholder 4">
            <a:extLst>
              <a:ext uri="{FF2B5EF4-FFF2-40B4-BE49-F238E27FC236}">
                <a16:creationId xmlns:a16="http://schemas.microsoft.com/office/drawing/2014/main" id="{2E04FA91-5DB5-149A-0088-A6BEF0672995}"/>
              </a:ext>
            </a:extLst>
          </p:cNvPr>
          <p:cNvSpPr>
            <a:spLocks noGrp="1"/>
          </p:cNvSpPr>
          <p:nvPr>
            <p:ph type="body" sz="quarter" idx="16"/>
          </p:nvPr>
        </p:nvSpPr>
        <p:spPr>
          <a:xfrm>
            <a:off x="584201" y="1876856"/>
            <a:ext cx="5219700" cy="338554"/>
          </a:xfrm>
        </p:spPr>
        <p:txBody>
          <a:bodyPr/>
          <a:lstStyle/>
          <a:p>
            <a:r>
              <a:rPr lang="en-US" sz="2200" dirty="0"/>
              <a:t>Containers</a:t>
            </a:r>
          </a:p>
        </p:txBody>
      </p:sp>
      <p:sp>
        <p:nvSpPr>
          <p:cNvPr id="2" name="Text Placeholder 1">
            <a:extLst>
              <a:ext uri="{FF2B5EF4-FFF2-40B4-BE49-F238E27FC236}">
                <a16:creationId xmlns:a16="http://schemas.microsoft.com/office/drawing/2014/main" id="{267651DF-705D-A481-E8CB-EDD6E70AD705}"/>
              </a:ext>
            </a:extLst>
          </p:cNvPr>
          <p:cNvSpPr>
            <a:spLocks noGrp="1"/>
          </p:cNvSpPr>
          <p:nvPr>
            <p:ph type="body" sz="quarter" idx="15"/>
          </p:nvPr>
        </p:nvSpPr>
        <p:spPr>
          <a:xfrm>
            <a:off x="586390" y="2335089"/>
            <a:ext cx="5217510" cy="276999"/>
          </a:xfrm>
        </p:spPr>
        <p:txBody>
          <a:bodyPr>
            <a:spAutoFit/>
          </a:bodyPr>
          <a:lstStyle/>
          <a:p>
            <a:pPr marL="225425" indent="-225425"/>
            <a:r>
              <a:rPr lang="en-US" sz="1800" dirty="0"/>
              <a:t>Containers are the next evolution in virtualization.</a:t>
            </a:r>
          </a:p>
        </p:txBody>
      </p:sp>
      <p:sp>
        <p:nvSpPr>
          <p:cNvPr id="10" name="Text Placeholder 4">
            <a:extLst>
              <a:ext uri="{FF2B5EF4-FFF2-40B4-BE49-F238E27FC236}">
                <a16:creationId xmlns:a16="http://schemas.microsoft.com/office/drawing/2014/main" id="{F56A948B-4DE0-D0AD-FBE7-CE7CEA2CB6AA}"/>
              </a:ext>
            </a:extLst>
          </p:cNvPr>
          <p:cNvSpPr txBox="1">
            <a:spLocks/>
          </p:cNvSpPr>
          <p:nvPr/>
        </p:nvSpPr>
        <p:spPr>
          <a:xfrm>
            <a:off x="584201" y="2862837"/>
            <a:ext cx="5219700" cy="338554"/>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DevOps may hurt at first</a:t>
            </a:r>
          </a:p>
        </p:txBody>
      </p:sp>
      <p:graphicFrame>
        <p:nvGraphicFramePr>
          <p:cNvPr id="7" name="Object 6">
            <a:extLst>
              <a:ext uri="{FF2B5EF4-FFF2-40B4-BE49-F238E27FC236}">
                <a16:creationId xmlns:a16="http://schemas.microsoft.com/office/drawing/2014/main" id="{A3632F48-ED11-4CB1-93DE-B5131C1AED95}"/>
              </a:ext>
              <a:ext uri="{C183D7F6-B498-43B3-948B-1728B52AA6E4}">
                <adec:decorative xmlns:adec="http://schemas.microsoft.com/office/drawing/2017/decorative" val="1"/>
              </a:ext>
            </a:extLst>
          </p:cNvPr>
          <p:cNvGraphicFramePr>
            <a:graphicFrameLocks noChangeAspect="1"/>
          </p:cNvGraphicFramePr>
          <p:nvPr/>
        </p:nvGraphicFramePr>
        <p:xfrm>
          <a:off x="1007566" y="3432905"/>
          <a:ext cx="3867932" cy="2759642"/>
        </p:xfrm>
        <a:graphic>
          <a:graphicData uri="http://schemas.openxmlformats.org/presentationml/2006/ole">
            <mc:AlternateContent xmlns:mc="http://schemas.openxmlformats.org/markup-compatibility/2006">
              <mc:Choice xmlns:v="urn:schemas-microsoft-com:vml" Requires="v">
                <p:oleObj name="Bitmap Image" r:id="rId3" imgW="6648480" imgH="4743360" progId="Paint.Picture">
                  <p:embed/>
                </p:oleObj>
              </mc:Choice>
              <mc:Fallback>
                <p:oleObj name="Bitmap Image" r:id="rId3" imgW="6648480" imgH="4743360" progId="Paint.Picture">
                  <p:embed/>
                  <p:pic>
                    <p:nvPicPr>
                      <p:cNvPr id="7" name="Object 6">
                        <a:extLst>
                          <a:ext uri="{FF2B5EF4-FFF2-40B4-BE49-F238E27FC236}">
                            <a16:creationId xmlns:a16="http://schemas.microsoft.com/office/drawing/2014/main" id="{A3632F48-ED11-4CB1-93DE-B5131C1AED95}"/>
                          </a:ext>
                          <a:ext uri="{C183D7F6-B498-43B3-948B-1728B52AA6E4}">
                            <adec:decorative xmlns:adec="http://schemas.microsoft.com/office/drawing/2017/decorative" val="1"/>
                          </a:ext>
                        </a:extLst>
                      </p:cNvPr>
                      <p:cNvPicPr/>
                      <p:nvPr/>
                    </p:nvPicPr>
                    <p:blipFill>
                      <a:blip r:embed="rId4"/>
                      <a:stretch>
                        <a:fillRect/>
                      </a:stretch>
                    </p:blipFill>
                    <p:spPr>
                      <a:xfrm>
                        <a:off x="1007566" y="3432905"/>
                        <a:ext cx="3867932" cy="2759642"/>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6DAF3789-11E0-4DA4-A33A-4ADA3F12CC9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210300" y="1424624"/>
            <a:ext cx="5287294" cy="4648964"/>
          </a:xfrm>
          <a:prstGeom prst="rect">
            <a:avLst/>
          </a:prstGeom>
        </p:spPr>
      </p:pic>
    </p:spTree>
    <p:extLst>
      <p:ext uri="{BB962C8B-B14F-4D97-AF65-F5344CB8AC3E}">
        <p14:creationId xmlns:p14="http://schemas.microsoft.com/office/powerpoint/2010/main" val="31366987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65875-38E7-47E5-B152-C01D32781B12}"/>
              </a:ext>
            </a:extLst>
          </p:cNvPr>
          <p:cNvSpPr>
            <a:spLocks noGrp="1"/>
          </p:cNvSpPr>
          <p:nvPr>
            <p:ph type="title"/>
          </p:nvPr>
        </p:nvSpPr>
        <p:spPr>
          <a:xfrm>
            <a:off x="588262" y="585216"/>
            <a:ext cx="10297451" cy="492443"/>
          </a:xfrm>
        </p:spPr>
        <p:txBody>
          <a:bodyPr/>
          <a:lstStyle/>
          <a:p>
            <a:r>
              <a:rPr lang="en-US" sz="3200" dirty="0"/>
              <a:t>Define organization structure for agile practices </a:t>
            </a:r>
          </a:p>
        </p:txBody>
      </p:sp>
      <p:sp>
        <p:nvSpPr>
          <p:cNvPr id="19" name="Text Placeholder 3">
            <a:extLst>
              <a:ext uri="{FF2B5EF4-FFF2-40B4-BE49-F238E27FC236}">
                <a16:creationId xmlns:a16="http://schemas.microsoft.com/office/drawing/2014/main" id="{B120F6AF-C8EF-252E-4140-393F60DB98BC}"/>
              </a:ext>
            </a:extLst>
          </p:cNvPr>
          <p:cNvSpPr>
            <a:spLocks noGrp="1"/>
          </p:cNvSpPr>
          <p:nvPr>
            <p:ph type="body" sz="quarter" idx="15"/>
          </p:nvPr>
        </p:nvSpPr>
        <p:spPr>
          <a:xfrm>
            <a:off x="588262" y="1315403"/>
            <a:ext cx="5558538" cy="677108"/>
          </a:xfrm>
        </p:spPr>
        <p:txBody>
          <a:bodyPr/>
          <a:lstStyle/>
          <a:p>
            <a:r>
              <a:rPr lang="en-US" sz="2200" dirty="0"/>
              <a:t>Horizontal team structures divide teams according to the software architecture.</a:t>
            </a:r>
          </a:p>
        </p:txBody>
      </p:sp>
      <p:pic>
        <p:nvPicPr>
          <p:cNvPr id="7" name="Picture 6" descr="A Diagram of UI, SOA, Data with the line going through from email, Voices and TV for each of them">
            <a:extLst>
              <a:ext uri="{FF2B5EF4-FFF2-40B4-BE49-F238E27FC236}">
                <a16:creationId xmlns:a16="http://schemas.microsoft.com/office/drawing/2014/main" id="{C0244636-2F09-4419-8BE9-BC703FD47C86}"/>
              </a:ext>
            </a:extLst>
          </p:cNvPr>
          <p:cNvPicPr>
            <a:picLocks/>
          </p:cNvPicPr>
          <p:nvPr/>
        </p:nvPicPr>
        <p:blipFill rotWithShape="1">
          <a:blip r:embed="rId3"/>
          <a:srcRect l="1351" t="1642" r="1351" b="2958"/>
          <a:stretch/>
        </p:blipFill>
        <p:spPr>
          <a:xfrm>
            <a:off x="6578600" y="1315403"/>
            <a:ext cx="4923382" cy="1830973"/>
          </a:xfrm>
          <a:prstGeom prst="rect">
            <a:avLst/>
          </a:prstGeom>
        </p:spPr>
      </p:pic>
      <p:cxnSp>
        <p:nvCxnSpPr>
          <p:cNvPr id="8" name="Straight Connector 7">
            <a:extLst>
              <a:ext uri="{FF2B5EF4-FFF2-40B4-BE49-F238E27FC236}">
                <a16:creationId xmlns:a16="http://schemas.microsoft.com/office/drawing/2014/main" id="{0CB1C319-5F79-D071-C071-B2A057B9B267}"/>
              </a:ext>
              <a:ext uri="{C183D7F6-B498-43B3-948B-1728B52AA6E4}">
                <adec:decorative xmlns:adec="http://schemas.microsoft.com/office/drawing/2017/decorative" val="1"/>
              </a:ext>
            </a:extLst>
          </p:cNvPr>
          <p:cNvCxnSpPr/>
          <p:nvPr/>
        </p:nvCxnSpPr>
        <p:spPr>
          <a:xfrm>
            <a:off x="588262" y="3296620"/>
            <a:ext cx="10913720"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8">
            <a:extLst>
              <a:ext uri="{FF2B5EF4-FFF2-40B4-BE49-F238E27FC236}">
                <a16:creationId xmlns:a16="http://schemas.microsoft.com/office/drawing/2014/main" id="{73462C3C-3ECE-F182-C314-8209CF579ACE}"/>
              </a:ext>
            </a:extLst>
          </p:cNvPr>
          <p:cNvSpPr txBox="1">
            <a:spLocks/>
          </p:cNvSpPr>
          <p:nvPr/>
        </p:nvSpPr>
        <p:spPr>
          <a:xfrm>
            <a:off x="588262" y="3446864"/>
            <a:ext cx="5550312" cy="1015663"/>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2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latin typeface="+mn-lt"/>
              </a:rPr>
              <a:t>Vertical teams span the architecture and are aligned with product outcomes, and scaling can occur by adding teams.</a:t>
            </a:r>
          </a:p>
        </p:txBody>
      </p:sp>
      <p:pic>
        <p:nvPicPr>
          <p:cNvPr id="10" name="Picture 9" descr="A Diagram of Email, Voice and TV with the line going through from UI, SOA and Data for each of them">
            <a:extLst>
              <a:ext uri="{FF2B5EF4-FFF2-40B4-BE49-F238E27FC236}">
                <a16:creationId xmlns:a16="http://schemas.microsoft.com/office/drawing/2014/main" id="{6B226829-021A-40A6-A189-35D796124E4D}"/>
              </a:ext>
            </a:extLst>
          </p:cNvPr>
          <p:cNvPicPr>
            <a:picLocks/>
          </p:cNvPicPr>
          <p:nvPr/>
        </p:nvPicPr>
        <p:blipFill rotWithShape="1">
          <a:blip r:embed="rId4"/>
          <a:srcRect l="1351" t="2629" r="1351" b="2629"/>
          <a:stretch/>
        </p:blipFill>
        <p:spPr>
          <a:xfrm>
            <a:off x="6578600" y="3446864"/>
            <a:ext cx="4923382" cy="1830973"/>
          </a:xfrm>
          <a:prstGeom prst="rect">
            <a:avLst/>
          </a:prstGeom>
        </p:spPr>
      </p:pic>
      <p:pic>
        <p:nvPicPr>
          <p:cNvPr id="3" name="Picture 2" descr="A tick mark">
            <a:extLst>
              <a:ext uri="{FF2B5EF4-FFF2-40B4-BE49-F238E27FC236}">
                <a16:creationId xmlns:a16="http://schemas.microsoft.com/office/drawing/2014/main" id="{3E341806-ED52-4688-85A4-8B7243C6CA08}"/>
              </a:ext>
            </a:extLst>
          </p:cNvPr>
          <p:cNvPicPr>
            <a:picLocks noChangeAspect="1"/>
          </p:cNvPicPr>
          <p:nvPr/>
        </p:nvPicPr>
        <p:blipFill>
          <a:blip r:embed="rId5"/>
          <a:stretch>
            <a:fillRect/>
          </a:stretch>
        </p:blipFill>
        <p:spPr>
          <a:xfrm>
            <a:off x="418644" y="5506283"/>
            <a:ext cx="770992" cy="765016"/>
          </a:xfrm>
          <a:prstGeom prst="rect">
            <a:avLst/>
          </a:prstGeom>
        </p:spPr>
      </p:pic>
      <p:sp>
        <p:nvSpPr>
          <p:cNvPr id="44" name="Freeform: Shape 43">
            <a:extLst>
              <a:ext uri="{FF2B5EF4-FFF2-40B4-BE49-F238E27FC236}">
                <a16:creationId xmlns:a16="http://schemas.microsoft.com/office/drawing/2014/main" id="{BDFD61ED-03AB-4D9F-8E4A-09E10CDF4907}"/>
              </a:ext>
            </a:extLst>
          </p:cNvPr>
          <p:cNvSpPr/>
          <p:nvPr/>
        </p:nvSpPr>
        <p:spPr bwMode="auto">
          <a:xfrm>
            <a:off x="1" y="5506283"/>
            <a:ext cx="12192000" cy="767030"/>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37"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1"/>
                </a:solidFill>
                <a:latin typeface="+mj-lt"/>
                <a:cs typeface="Segoe UI Semibold" panose="020B0702040204020203" pitchFamily="34" charset="0"/>
              </a:rPr>
              <a:t>Vertical teams have been shown to provide stronger outcomes in Agile projects</a:t>
            </a:r>
          </a:p>
        </p:txBody>
      </p:sp>
    </p:spTree>
    <p:extLst>
      <p:ext uri="{BB962C8B-B14F-4D97-AF65-F5344CB8AC3E}">
        <p14:creationId xmlns:p14="http://schemas.microsoft.com/office/powerpoint/2010/main" val="34699839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D9396F-2669-47C7-87E1-D755B2CF80DF}"/>
              </a:ext>
            </a:extLst>
          </p:cNvPr>
          <p:cNvSpPr>
            <a:spLocks noGrp="1"/>
          </p:cNvSpPr>
          <p:nvPr>
            <p:ph type="title"/>
          </p:nvPr>
        </p:nvSpPr>
        <p:spPr/>
        <p:txBody>
          <a:bodyPr/>
          <a:lstStyle/>
          <a:p>
            <a:r>
              <a:rPr lang="en-US" sz="3200" dirty="0"/>
              <a:t>What is Azure DevOps?</a:t>
            </a:r>
          </a:p>
        </p:txBody>
      </p:sp>
      <p:sp>
        <p:nvSpPr>
          <p:cNvPr id="28" name="Oval 27">
            <a:extLst>
              <a:ext uri="{FF2B5EF4-FFF2-40B4-BE49-F238E27FC236}">
                <a16:creationId xmlns:a16="http://schemas.microsoft.com/office/drawing/2014/main" id="{06055F13-E739-FA05-705C-EAA512C00DBF}"/>
              </a:ext>
              <a:ext uri="{C183D7F6-B498-43B3-948B-1728B52AA6E4}">
                <adec:decorative xmlns:adec="http://schemas.microsoft.com/office/drawing/2017/decorative" val="0"/>
              </a:ext>
            </a:extLst>
          </p:cNvPr>
          <p:cNvSpPr/>
          <p:nvPr/>
        </p:nvSpPr>
        <p:spPr bwMode="auto">
          <a:xfrm>
            <a:off x="615090" y="1486775"/>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1</a:t>
            </a:r>
            <a:endParaRPr lang="en-US" sz="2400" b="1" dirty="0">
              <a:solidFill>
                <a:schemeClr val="tx1"/>
              </a:solidFill>
            </a:endParaRPr>
          </a:p>
        </p:txBody>
      </p:sp>
      <p:sp>
        <p:nvSpPr>
          <p:cNvPr id="2" name="Text Placeholder 1">
            <a:extLst>
              <a:ext uri="{FF2B5EF4-FFF2-40B4-BE49-F238E27FC236}">
                <a16:creationId xmlns:a16="http://schemas.microsoft.com/office/drawing/2014/main" id="{B1B8A2F1-A84F-AB00-1D97-BF13268ECE10}"/>
              </a:ext>
            </a:extLst>
          </p:cNvPr>
          <p:cNvSpPr>
            <a:spLocks noGrp="1"/>
          </p:cNvSpPr>
          <p:nvPr>
            <p:ph type="body" sz="quarter" idx="11"/>
          </p:nvPr>
        </p:nvSpPr>
        <p:spPr/>
        <p:txBody>
          <a:bodyPr/>
          <a:lstStyle/>
          <a:p>
            <a:pPr>
              <a:lnSpc>
                <a:spcPct val="100000"/>
              </a:lnSpc>
            </a:pPr>
            <a:r>
              <a:rPr lang="en-US" sz="1800" dirty="0">
                <a:latin typeface="+mj-lt"/>
              </a:rPr>
              <a:t>Azure Boards: </a:t>
            </a:r>
            <a:r>
              <a:rPr lang="en-US" sz="1800" dirty="0"/>
              <a:t>Agile planning, work item tracking, visualization and reporting tool</a:t>
            </a:r>
          </a:p>
        </p:txBody>
      </p:sp>
      <p:sp>
        <p:nvSpPr>
          <p:cNvPr id="15" name="Oval 14">
            <a:extLst>
              <a:ext uri="{FF2B5EF4-FFF2-40B4-BE49-F238E27FC236}">
                <a16:creationId xmlns:a16="http://schemas.microsoft.com/office/drawing/2014/main" id="{D102D00D-E21D-50B3-CDA0-40347EEA4C55}"/>
              </a:ext>
              <a:ext uri="{C183D7F6-B498-43B3-948B-1728B52AA6E4}">
                <adec:decorative xmlns:adec="http://schemas.microsoft.com/office/drawing/2017/decorative" val="0"/>
              </a:ext>
            </a:extLst>
          </p:cNvPr>
          <p:cNvSpPr/>
          <p:nvPr/>
        </p:nvSpPr>
        <p:spPr bwMode="auto">
          <a:xfrm>
            <a:off x="615090" y="2341684"/>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2</a:t>
            </a:r>
            <a:endParaRPr lang="en-US" sz="2400" b="1" dirty="0">
              <a:solidFill>
                <a:schemeClr val="tx1"/>
              </a:solidFill>
            </a:endParaRPr>
          </a:p>
        </p:txBody>
      </p:sp>
      <p:sp>
        <p:nvSpPr>
          <p:cNvPr id="4" name="Text Placeholder 3">
            <a:extLst>
              <a:ext uri="{FF2B5EF4-FFF2-40B4-BE49-F238E27FC236}">
                <a16:creationId xmlns:a16="http://schemas.microsoft.com/office/drawing/2014/main" id="{62294C02-351D-EA73-497C-20B071137292}"/>
              </a:ext>
            </a:extLst>
          </p:cNvPr>
          <p:cNvSpPr>
            <a:spLocks noGrp="1"/>
          </p:cNvSpPr>
          <p:nvPr>
            <p:ph type="body" sz="quarter" idx="15"/>
          </p:nvPr>
        </p:nvSpPr>
        <p:spPr/>
        <p:txBody>
          <a:bodyPr/>
          <a:lstStyle/>
          <a:p>
            <a:pPr>
              <a:lnSpc>
                <a:spcPct val="100000"/>
              </a:lnSpc>
            </a:pPr>
            <a:r>
              <a:rPr lang="en-US" sz="1800" dirty="0">
                <a:latin typeface="+mj-lt"/>
              </a:rPr>
              <a:t>Azure Pipelines: </a:t>
            </a:r>
            <a:r>
              <a:rPr lang="en-US" sz="1800" dirty="0"/>
              <a:t>A language, platform and cloud agnostic CI/CD platform with support for containers or Kubernetes</a:t>
            </a:r>
          </a:p>
        </p:txBody>
      </p:sp>
      <p:sp>
        <p:nvSpPr>
          <p:cNvPr id="18" name="Oval 17">
            <a:extLst>
              <a:ext uri="{FF2B5EF4-FFF2-40B4-BE49-F238E27FC236}">
                <a16:creationId xmlns:a16="http://schemas.microsoft.com/office/drawing/2014/main" id="{09750594-697E-FD5A-F4F6-C062A27936EF}"/>
              </a:ext>
              <a:ext uri="{C183D7F6-B498-43B3-948B-1728B52AA6E4}">
                <adec:decorative xmlns:adec="http://schemas.microsoft.com/office/drawing/2017/decorative" val="0"/>
              </a:ext>
            </a:extLst>
          </p:cNvPr>
          <p:cNvSpPr/>
          <p:nvPr/>
        </p:nvSpPr>
        <p:spPr bwMode="auto">
          <a:xfrm>
            <a:off x="615090" y="3190403"/>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3</a:t>
            </a:r>
            <a:endParaRPr lang="en-US" sz="2400" b="1" dirty="0">
              <a:solidFill>
                <a:schemeClr val="tx1"/>
              </a:solidFill>
            </a:endParaRPr>
          </a:p>
        </p:txBody>
      </p:sp>
      <p:sp>
        <p:nvSpPr>
          <p:cNvPr id="10" name="Text Placeholder 9">
            <a:extLst>
              <a:ext uri="{FF2B5EF4-FFF2-40B4-BE49-F238E27FC236}">
                <a16:creationId xmlns:a16="http://schemas.microsoft.com/office/drawing/2014/main" id="{C0BA3C1A-03E3-95B2-1C6B-860E7E8F371C}"/>
              </a:ext>
            </a:extLst>
          </p:cNvPr>
          <p:cNvSpPr>
            <a:spLocks noGrp="1"/>
          </p:cNvSpPr>
          <p:nvPr>
            <p:ph type="body" sz="quarter" idx="17"/>
          </p:nvPr>
        </p:nvSpPr>
        <p:spPr/>
        <p:txBody>
          <a:bodyPr/>
          <a:lstStyle/>
          <a:p>
            <a:pPr>
              <a:lnSpc>
                <a:spcPct val="100000"/>
              </a:lnSpc>
            </a:pPr>
            <a:r>
              <a:rPr lang="en-US" sz="1800" dirty="0">
                <a:latin typeface="+mj-lt"/>
              </a:rPr>
              <a:t>Azure Repos: </a:t>
            </a:r>
            <a:r>
              <a:rPr lang="en-US" sz="1800" dirty="0"/>
              <a:t>Provides cloud-hosted private git repos</a:t>
            </a:r>
          </a:p>
        </p:txBody>
      </p:sp>
      <p:sp>
        <p:nvSpPr>
          <p:cNvPr id="25" name="Oval 24">
            <a:extLst>
              <a:ext uri="{FF2B5EF4-FFF2-40B4-BE49-F238E27FC236}">
                <a16:creationId xmlns:a16="http://schemas.microsoft.com/office/drawing/2014/main" id="{4518EF35-B8FE-D9DC-4D4C-F4D789D8F575}"/>
              </a:ext>
              <a:ext uri="{C183D7F6-B498-43B3-948B-1728B52AA6E4}">
                <adec:decorative xmlns:adec="http://schemas.microsoft.com/office/drawing/2017/decorative" val="0"/>
              </a:ext>
            </a:extLst>
          </p:cNvPr>
          <p:cNvSpPr/>
          <p:nvPr/>
        </p:nvSpPr>
        <p:spPr bwMode="auto">
          <a:xfrm>
            <a:off x="615090" y="4049783"/>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4</a:t>
            </a:r>
            <a:endParaRPr lang="en-US" sz="2400" b="1" dirty="0">
              <a:solidFill>
                <a:schemeClr val="tx1"/>
              </a:solidFill>
            </a:endParaRPr>
          </a:p>
        </p:txBody>
      </p:sp>
      <p:sp>
        <p:nvSpPr>
          <p:cNvPr id="11" name="Text Placeholder 10">
            <a:extLst>
              <a:ext uri="{FF2B5EF4-FFF2-40B4-BE49-F238E27FC236}">
                <a16:creationId xmlns:a16="http://schemas.microsoft.com/office/drawing/2014/main" id="{983B70C6-E9E3-3522-A795-6E9A7C391DD3}"/>
              </a:ext>
            </a:extLst>
          </p:cNvPr>
          <p:cNvSpPr>
            <a:spLocks noGrp="1"/>
          </p:cNvSpPr>
          <p:nvPr>
            <p:ph type="body" sz="quarter" idx="19"/>
          </p:nvPr>
        </p:nvSpPr>
        <p:spPr/>
        <p:txBody>
          <a:bodyPr/>
          <a:lstStyle/>
          <a:p>
            <a:pPr>
              <a:lnSpc>
                <a:spcPct val="100000"/>
              </a:lnSpc>
            </a:pPr>
            <a:r>
              <a:rPr lang="en-US" sz="1800" dirty="0">
                <a:latin typeface="+mj-lt"/>
              </a:rPr>
              <a:t>Azure Artifacts: </a:t>
            </a:r>
            <a:r>
              <a:rPr lang="en-US" sz="1800" dirty="0"/>
              <a:t>Provides integrated package management with support for Maven, </a:t>
            </a:r>
            <a:r>
              <a:rPr lang="en-US" sz="1800" dirty="0" err="1"/>
              <a:t>npm</a:t>
            </a:r>
            <a:r>
              <a:rPr lang="en-US" sz="1800" dirty="0"/>
              <a:t>, Python and NuGet package feeds from public or private sources</a:t>
            </a:r>
          </a:p>
        </p:txBody>
      </p:sp>
      <p:sp>
        <p:nvSpPr>
          <p:cNvPr id="21" name="Oval 20">
            <a:extLst>
              <a:ext uri="{FF2B5EF4-FFF2-40B4-BE49-F238E27FC236}">
                <a16:creationId xmlns:a16="http://schemas.microsoft.com/office/drawing/2014/main" id="{8015C076-1460-12F0-91F6-BE99491BE49E}"/>
              </a:ext>
              <a:ext uri="{C183D7F6-B498-43B3-948B-1728B52AA6E4}">
                <adec:decorative xmlns:adec="http://schemas.microsoft.com/office/drawing/2017/decorative" val="0"/>
              </a:ext>
            </a:extLst>
          </p:cNvPr>
          <p:cNvSpPr>
            <a:spLocks noChangeAspect="1"/>
          </p:cNvSpPr>
          <p:nvPr/>
        </p:nvSpPr>
        <p:spPr bwMode="auto">
          <a:xfrm>
            <a:off x="615090" y="4909163"/>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5</a:t>
            </a:r>
            <a:endParaRPr lang="en-US" sz="2400" b="1" dirty="0">
              <a:solidFill>
                <a:schemeClr val="tx1"/>
              </a:solidFill>
            </a:endParaRPr>
          </a:p>
        </p:txBody>
      </p:sp>
      <p:sp>
        <p:nvSpPr>
          <p:cNvPr id="12" name="Text Placeholder 11">
            <a:extLst>
              <a:ext uri="{FF2B5EF4-FFF2-40B4-BE49-F238E27FC236}">
                <a16:creationId xmlns:a16="http://schemas.microsoft.com/office/drawing/2014/main" id="{29C9B907-F8B8-16CC-A7C6-819A07A09200}"/>
              </a:ext>
            </a:extLst>
          </p:cNvPr>
          <p:cNvSpPr>
            <a:spLocks noGrp="1"/>
          </p:cNvSpPr>
          <p:nvPr>
            <p:ph type="body" sz="quarter" idx="21"/>
          </p:nvPr>
        </p:nvSpPr>
        <p:spPr/>
        <p:txBody>
          <a:bodyPr/>
          <a:lstStyle/>
          <a:p>
            <a:pPr>
              <a:lnSpc>
                <a:spcPct val="100000"/>
              </a:lnSpc>
            </a:pPr>
            <a:r>
              <a:rPr lang="en-US" sz="1800" dirty="0">
                <a:latin typeface="+mj-lt"/>
              </a:rPr>
              <a:t>Azure Test Plans: </a:t>
            </a:r>
            <a:r>
              <a:rPr lang="en-US" sz="1800" dirty="0"/>
              <a:t>Provides an integrated planned and exploratory testing solution</a:t>
            </a:r>
          </a:p>
        </p:txBody>
      </p:sp>
    </p:spTree>
    <p:extLst>
      <p:ext uri="{BB962C8B-B14F-4D97-AF65-F5344CB8AC3E}">
        <p14:creationId xmlns:p14="http://schemas.microsoft.com/office/powerpoint/2010/main" val="33990004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D9396F-2669-47C7-87E1-D755B2CF80DF}"/>
              </a:ext>
            </a:extLst>
          </p:cNvPr>
          <p:cNvSpPr>
            <a:spLocks noGrp="1"/>
          </p:cNvSpPr>
          <p:nvPr>
            <p:ph type="title"/>
          </p:nvPr>
        </p:nvSpPr>
        <p:spPr/>
        <p:txBody>
          <a:bodyPr/>
          <a:lstStyle/>
          <a:p>
            <a:r>
              <a:rPr lang="en-US" sz="3200" dirty="0"/>
              <a:t>What is GitHub?</a:t>
            </a:r>
          </a:p>
        </p:txBody>
      </p:sp>
      <p:sp>
        <p:nvSpPr>
          <p:cNvPr id="34" name="Oval 33">
            <a:extLst>
              <a:ext uri="{FF2B5EF4-FFF2-40B4-BE49-F238E27FC236}">
                <a16:creationId xmlns:a16="http://schemas.microsoft.com/office/drawing/2014/main" id="{685DA714-9EEE-3938-6D43-1C43EB773EF1}"/>
              </a:ext>
              <a:ext uri="{C183D7F6-B498-43B3-948B-1728B52AA6E4}">
                <adec:decorative xmlns:adec="http://schemas.microsoft.com/office/drawing/2017/decorative" val="0"/>
              </a:ext>
            </a:extLst>
          </p:cNvPr>
          <p:cNvSpPr/>
          <p:nvPr/>
        </p:nvSpPr>
        <p:spPr bwMode="auto">
          <a:xfrm>
            <a:off x="615090" y="1486775"/>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1</a:t>
            </a:r>
            <a:endParaRPr lang="en-US" sz="2400" b="1" dirty="0">
              <a:solidFill>
                <a:schemeClr val="tx1"/>
              </a:solidFill>
            </a:endParaRPr>
          </a:p>
        </p:txBody>
      </p:sp>
      <p:sp>
        <p:nvSpPr>
          <p:cNvPr id="2" name="Text Placeholder 1">
            <a:extLst>
              <a:ext uri="{FF2B5EF4-FFF2-40B4-BE49-F238E27FC236}">
                <a16:creationId xmlns:a16="http://schemas.microsoft.com/office/drawing/2014/main" id="{47229610-DF45-3172-B293-89250B612413}"/>
              </a:ext>
            </a:extLst>
          </p:cNvPr>
          <p:cNvSpPr>
            <a:spLocks noGrp="1"/>
          </p:cNvSpPr>
          <p:nvPr>
            <p:ph type="body" sz="quarter" idx="11"/>
          </p:nvPr>
        </p:nvSpPr>
        <p:spPr/>
        <p:txBody>
          <a:bodyPr/>
          <a:lstStyle/>
          <a:p>
            <a:r>
              <a:rPr lang="en-US" sz="1800" dirty="0" err="1">
                <a:latin typeface="+mj-lt"/>
              </a:rPr>
              <a:t>Codespaces</a:t>
            </a:r>
            <a:r>
              <a:rPr lang="en-US" sz="1800" dirty="0">
                <a:latin typeface="+mj-lt"/>
              </a:rPr>
              <a:t>: </a:t>
            </a:r>
            <a:r>
              <a:rPr lang="en-US" sz="1800" dirty="0"/>
              <a:t>Provide cloud-hosted collaborative development environments</a:t>
            </a:r>
          </a:p>
        </p:txBody>
      </p:sp>
      <p:sp>
        <p:nvSpPr>
          <p:cNvPr id="27" name="Oval 26">
            <a:extLst>
              <a:ext uri="{FF2B5EF4-FFF2-40B4-BE49-F238E27FC236}">
                <a16:creationId xmlns:a16="http://schemas.microsoft.com/office/drawing/2014/main" id="{C01ECD84-AC2D-5BA9-29D2-B6A8A805FB47}"/>
              </a:ext>
              <a:ext uri="{C183D7F6-B498-43B3-948B-1728B52AA6E4}">
                <adec:decorative xmlns:adec="http://schemas.microsoft.com/office/drawing/2017/decorative" val="0"/>
              </a:ext>
            </a:extLst>
          </p:cNvPr>
          <p:cNvSpPr/>
          <p:nvPr/>
        </p:nvSpPr>
        <p:spPr bwMode="auto">
          <a:xfrm>
            <a:off x="615090" y="2341684"/>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2</a:t>
            </a:r>
            <a:endParaRPr lang="en-US" sz="2400" b="1" dirty="0">
              <a:solidFill>
                <a:schemeClr val="tx1"/>
              </a:solidFill>
            </a:endParaRPr>
          </a:p>
        </p:txBody>
      </p:sp>
      <p:sp>
        <p:nvSpPr>
          <p:cNvPr id="4" name="Text Placeholder 3">
            <a:extLst>
              <a:ext uri="{FF2B5EF4-FFF2-40B4-BE49-F238E27FC236}">
                <a16:creationId xmlns:a16="http://schemas.microsoft.com/office/drawing/2014/main" id="{C9DD0034-B8AA-0772-55E7-E77FAE7B1143}"/>
              </a:ext>
            </a:extLst>
          </p:cNvPr>
          <p:cNvSpPr>
            <a:spLocks noGrp="1"/>
          </p:cNvSpPr>
          <p:nvPr>
            <p:ph type="body" sz="quarter" idx="15"/>
          </p:nvPr>
        </p:nvSpPr>
        <p:spPr/>
        <p:txBody>
          <a:bodyPr/>
          <a:lstStyle/>
          <a:p>
            <a:r>
              <a:rPr lang="en-US" sz="1800" dirty="0">
                <a:latin typeface="+mj-lt"/>
              </a:rPr>
              <a:t>Repos: </a:t>
            </a:r>
            <a:r>
              <a:rPr lang="en-US" sz="1800" dirty="0"/>
              <a:t>Provide cloud-hosted and on-premises git repos for both public and private projects</a:t>
            </a:r>
          </a:p>
        </p:txBody>
      </p:sp>
      <p:sp>
        <p:nvSpPr>
          <p:cNvPr id="28" name="Oval 27">
            <a:extLst>
              <a:ext uri="{FF2B5EF4-FFF2-40B4-BE49-F238E27FC236}">
                <a16:creationId xmlns:a16="http://schemas.microsoft.com/office/drawing/2014/main" id="{BD334F1D-BEDE-4906-E12F-E25F92F62992}"/>
              </a:ext>
              <a:ext uri="{C183D7F6-B498-43B3-948B-1728B52AA6E4}">
                <adec:decorative xmlns:adec="http://schemas.microsoft.com/office/drawing/2017/decorative" val="0"/>
              </a:ext>
            </a:extLst>
          </p:cNvPr>
          <p:cNvSpPr/>
          <p:nvPr/>
        </p:nvSpPr>
        <p:spPr bwMode="auto">
          <a:xfrm>
            <a:off x="615090" y="3190403"/>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3</a:t>
            </a:r>
            <a:endParaRPr lang="en-US" sz="2400" b="1" dirty="0">
              <a:solidFill>
                <a:schemeClr val="tx1"/>
              </a:solidFill>
            </a:endParaRPr>
          </a:p>
        </p:txBody>
      </p:sp>
      <p:sp>
        <p:nvSpPr>
          <p:cNvPr id="10" name="Text Placeholder 9">
            <a:extLst>
              <a:ext uri="{FF2B5EF4-FFF2-40B4-BE49-F238E27FC236}">
                <a16:creationId xmlns:a16="http://schemas.microsoft.com/office/drawing/2014/main" id="{5DF52B85-8BF9-3E6A-AB1B-132204C33ED8}"/>
              </a:ext>
            </a:extLst>
          </p:cNvPr>
          <p:cNvSpPr>
            <a:spLocks noGrp="1"/>
          </p:cNvSpPr>
          <p:nvPr>
            <p:ph type="body" sz="quarter" idx="17"/>
          </p:nvPr>
        </p:nvSpPr>
        <p:spPr/>
        <p:txBody>
          <a:bodyPr/>
          <a:lstStyle/>
          <a:p>
            <a:r>
              <a:rPr lang="en-US" sz="1800" dirty="0">
                <a:latin typeface="+mj-lt"/>
              </a:rPr>
              <a:t>Actions: </a:t>
            </a:r>
            <a:r>
              <a:rPr lang="en-US" sz="1800" dirty="0"/>
              <a:t>Create automation workflows with environment variables and customized scripts </a:t>
            </a:r>
          </a:p>
        </p:txBody>
      </p:sp>
      <p:sp>
        <p:nvSpPr>
          <p:cNvPr id="30" name="Oval 29">
            <a:extLst>
              <a:ext uri="{FF2B5EF4-FFF2-40B4-BE49-F238E27FC236}">
                <a16:creationId xmlns:a16="http://schemas.microsoft.com/office/drawing/2014/main" id="{35A0B689-9234-E4C5-4169-A90F49C166CC}"/>
              </a:ext>
              <a:ext uri="{C183D7F6-B498-43B3-948B-1728B52AA6E4}">
                <adec:decorative xmlns:adec="http://schemas.microsoft.com/office/drawing/2017/decorative" val="0"/>
              </a:ext>
            </a:extLst>
          </p:cNvPr>
          <p:cNvSpPr/>
          <p:nvPr/>
        </p:nvSpPr>
        <p:spPr bwMode="auto">
          <a:xfrm>
            <a:off x="615090" y="4049783"/>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4</a:t>
            </a:r>
            <a:endParaRPr lang="en-US" sz="2400" b="1" dirty="0">
              <a:solidFill>
                <a:schemeClr val="tx1"/>
              </a:solidFill>
            </a:endParaRPr>
          </a:p>
        </p:txBody>
      </p:sp>
      <p:sp>
        <p:nvSpPr>
          <p:cNvPr id="11" name="Text Placeholder 10">
            <a:extLst>
              <a:ext uri="{FF2B5EF4-FFF2-40B4-BE49-F238E27FC236}">
                <a16:creationId xmlns:a16="http://schemas.microsoft.com/office/drawing/2014/main" id="{8A5C30CC-102F-7ACF-79F1-30B158B0E588}"/>
              </a:ext>
            </a:extLst>
          </p:cNvPr>
          <p:cNvSpPr>
            <a:spLocks noGrp="1"/>
          </p:cNvSpPr>
          <p:nvPr>
            <p:ph type="body" sz="quarter" idx="19"/>
          </p:nvPr>
        </p:nvSpPr>
        <p:spPr/>
        <p:txBody>
          <a:bodyPr/>
          <a:lstStyle/>
          <a:p>
            <a:r>
              <a:rPr lang="en-US" sz="1800" dirty="0">
                <a:latin typeface="+mj-lt"/>
              </a:rPr>
              <a:t>Packages: </a:t>
            </a:r>
            <a:r>
              <a:rPr lang="en-US" sz="1800" dirty="0"/>
              <a:t>Ease integration with numerous existing packages and open-source repositories</a:t>
            </a:r>
          </a:p>
        </p:txBody>
      </p:sp>
      <p:sp>
        <p:nvSpPr>
          <p:cNvPr id="29" name="Oval 28">
            <a:extLst>
              <a:ext uri="{FF2B5EF4-FFF2-40B4-BE49-F238E27FC236}">
                <a16:creationId xmlns:a16="http://schemas.microsoft.com/office/drawing/2014/main" id="{79DB7CAE-C549-49D4-0C28-CFECDC268316}"/>
              </a:ext>
              <a:ext uri="{C183D7F6-B498-43B3-948B-1728B52AA6E4}">
                <adec:decorative xmlns:adec="http://schemas.microsoft.com/office/drawing/2017/decorative" val="0"/>
              </a:ext>
            </a:extLst>
          </p:cNvPr>
          <p:cNvSpPr>
            <a:spLocks noChangeAspect="1"/>
          </p:cNvSpPr>
          <p:nvPr/>
        </p:nvSpPr>
        <p:spPr bwMode="auto">
          <a:xfrm>
            <a:off x="615090" y="4909163"/>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5</a:t>
            </a:r>
            <a:endParaRPr lang="en-US" sz="2400" b="1" dirty="0">
              <a:solidFill>
                <a:schemeClr val="tx1"/>
              </a:solidFill>
            </a:endParaRPr>
          </a:p>
        </p:txBody>
      </p:sp>
      <p:sp>
        <p:nvSpPr>
          <p:cNvPr id="12" name="Text Placeholder 11">
            <a:extLst>
              <a:ext uri="{FF2B5EF4-FFF2-40B4-BE49-F238E27FC236}">
                <a16:creationId xmlns:a16="http://schemas.microsoft.com/office/drawing/2014/main" id="{4ED71E7E-D0D1-1E65-2A5B-9E697A563C75}"/>
              </a:ext>
            </a:extLst>
          </p:cNvPr>
          <p:cNvSpPr>
            <a:spLocks noGrp="1"/>
          </p:cNvSpPr>
          <p:nvPr>
            <p:ph type="body" sz="quarter" idx="21"/>
          </p:nvPr>
        </p:nvSpPr>
        <p:spPr/>
        <p:txBody>
          <a:bodyPr/>
          <a:lstStyle/>
          <a:p>
            <a:r>
              <a:rPr lang="en-US" sz="1800" dirty="0">
                <a:latin typeface="+mj-lt"/>
              </a:rPr>
              <a:t>Security: </a:t>
            </a:r>
            <a:r>
              <a:rPr lang="en-US" sz="1800" dirty="0"/>
              <a:t>Review code and identity vulnerabilities early in the development cycle</a:t>
            </a:r>
          </a:p>
        </p:txBody>
      </p:sp>
    </p:spTree>
    <p:extLst>
      <p:ext uri="{BB962C8B-B14F-4D97-AF65-F5344CB8AC3E}">
        <p14:creationId xmlns:p14="http://schemas.microsoft.com/office/powerpoint/2010/main" val="37944590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69913" y="2769394"/>
            <a:ext cx="9717087" cy="1231106"/>
          </a:xfrm>
        </p:spPr>
        <p:txBody>
          <a:bodyPr/>
          <a:lstStyle/>
          <a:p>
            <a:r>
              <a:rPr lang="en-US" dirty="0"/>
              <a:t>Module 02: Plan Agile with Azure Boards</a:t>
            </a:r>
          </a:p>
        </p:txBody>
      </p:sp>
    </p:spTree>
    <p:extLst>
      <p:ext uri="{BB962C8B-B14F-4D97-AF65-F5344CB8AC3E}">
        <p14:creationId xmlns:p14="http://schemas.microsoft.com/office/powerpoint/2010/main" val="75496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A0FB-9B14-4136-9C25-0CCBA15E0F9C}"/>
              </a:ext>
            </a:extLst>
          </p:cNvPr>
          <p:cNvSpPr>
            <a:spLocks noGrp="1"/>
          </p:cNvSpPr>
          <p:nvPr>
            <p:ph type="title"/>
          </p:nvPr>
        </p:nvSpPr>
        <p:spPr/>
        <p:txBody>
          <a:bodyPr/>
          <a:lstStyle/>
          <a:p>
            <a:r>
              <a:rPr lang="en-US" sz="3200" dirty="0"/>
              <a:t>Introduction to Azure Boards</a:t>
            </a:r>
          </a:p>
        </p:txBody>
      </p:sp>
      <p:sp>
        <p:nvSpPr>
          <p:cNvPr id="4" name="Text Placeholder 3">
            <a:extLst>
              <a:ext uri="{FF2B5EF4-FFF2-40B4-BE49-F238E27FC236}">
                <a16:creationId xmlns:a16="http://schemas.microsoft.com/office/drawing/2014/main" id="{488EBCEE-BD25-9992-49C2-41FC967F872F}"/>
              </a:ext>
            </a:extLst>
          </p:cNvPr>
          <p:cNvSpPr>
            <a:spLocks noGrp="1"/>
          </p:cNvSpPr>
          <p:nvPr>
            <p:ph type="body" sz="quarter" idx="15"/>
          </p:nvPr>
        </p:nvSpPr>
        <p:spPr>
          <a:xfrm>
            <a:off x="584200" y="1408961"/>
            <a:ext cx="3015183" cy="1107996"/>
          </a:xfrm>
        </p:spPr>
        <p:txBody>
          <a:bodyPr/>
          <a:lstStyle/>
          <a:p>
            <a:pPr marL="233363" indent="-233363"/>
            <a:r>
              <a:rPr lang="en-US" sz="2400" dirty="0"/>
              <a:t>Agile, Scrum, and Kanban processes by default.</a:t>
            </a:r>
          </a:p>
        </p:txBody>
      </p:sp>
      <p:sp>
        <p:nvSpPr>
          <p:cNvPr id="10" name="Text Placeholder 3">
            <a:extLst>
              <a:ext uri="{FF2B5EF4-FFF2-40B4-BE49-F238E27FC236}">
                <a16:creationId xmlns:a16="http://schemas.microsoft.com/office/drawing/2014/main" id="{F6E9DC14-777A-1C89-C9DF-1A468A92F1B4}"/>
              </a:ext>
            </a:extLst>
          </p:cNvPr>
          <p:cNvSpPr txBox="1">
            <a:spLocks/>
          </p:cNvSpPr>
          <p:nvPr/>
        </p:nvSpPr>
        <p:spPr>
          <a:xfrm>
            <a:off x="584199" y="3013501"/>
            <a:ext cx="3015183" cy="1477328"/>
          </a:xfrm>
          <a:prstGeom prst="rect">
            <a:avLst/>
          </a:prstGeom>
        </p:spPr>
        <p:txBody>
          <a:bodyPr vert="horz" wrap="square" lIns="0" tIns="0" rIns="0" bIns="0" rtlCol="0">
            <a:spAutoFit/>
          </a:bodyPr>
          <a:lstStyle>
            <a:lvl1pPr marL="233363" marR="0" indent="-233363" defTabSz="932742" fontAlgn="auto">
              <a:lnSpc>
                <a:spcPct val="100000"/>
              </a:lnSpc>
              <a:spcBef>
                <a:spcPct val="20000"/>
              </a:spcBef>
              <a:spcAft>
                <a:spcPts val="0"/>
              </a:spcAft>
              <a:buClrTx/>
              <a:buSzPct val="90000"/>
              <a:buFont typeface="Arial" panose="020B0604020202020204" pitchFamily="34" charset="0"/>
              <a:buChar char="•"/>
              <a:tabLst/>
              <a:defRPr sz="1800" spc="0" baseline="0">
                <a:cs typeface="Segoe UI" panose="020B0502040204020203" pitchFamily="34" charset="0"/>
              </a:defRPr>
            </a:lvl1pPr>
            <a:lvl2pPr marL="265176" marR="0" indent="-128016"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0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00" dirty="0"/>
              <a:t>Track work, issues, and code defects associated with your project.</a:t>
            </a:r>
          </a:p>
        </p:txBody>
      </p:sp>
      <p:pic>
        <p:nvPicPr>
          <p:cNvPr id="5" name="Picture 4" descr="Screenshot of Azure Boards with tasks as example.">
            <a:extLst>
              <a:ext uri="{FF2B5EF4-FFF2-40B4-BE49-F238E27FC236}">
                <a16:creationId xmlns:a16="http://schemas.microsoft.com/office/drawing/2014/main" id="{F74E87BC-0AF0-98E5-41B3-B29D6758D51C}"/>
              </a:ext>
            </a:extLst>
          </p:cNvPr>
          <p:cNvPicPr>
            <a:picLocks noChangeAspect="1"/>
          </p:cNvPicPr>
          <p:nvPr/>
        </p:nvPicPr>
        <p:blipFill>
          <a:blip r:embed="rId3"/>
          <a:stretch>
            <a:fillRect/>
          </a:stretch>
        </p:blipFill>
        <p:spPr>
          <a:xfrm>
            <a:off x="3815102" y="1408961"/>
            <a:ext cx="7623987" cy="4635582"/>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12219847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8E08C84-338B-4D3D-B741-80EABF46B40D}"/>
              </a:ext>
              <a:ext uri="{C183D7F6-B498-43B3-948B-1728B52AA6E4}">
                <adec:decorative xmlns:adec="http://schemas.microsoft.com/office/drawing/2017/decorative" val="1"/>
              </a:ext>
            </a:extLst>
          </p:cNvPr>
          <p:cNvCxnSpPr>
            <a:cxnSpLocks/>
          </p:cNvCxnSpPr>
          <p:nvPr/>
        </p:nvCxnSpPr>
        <p:spPr>
          <a:xfrm>
            <a:off x="1554047" y="3689356"/>
            <a:ext cx="10028353"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3A3864D2-3446-4491-9AE6-AAD2A4F5B4DC}"/>
              </a:ext>
            </a:extLst>
          </p:cNvPr>
          <p:cNvSpPr>
            <a:spLocks noGrp="1"/>
          </p:cNvSpPr>
          <p:nvPr>
            <p:ph type="title"/>
          </p:nvPr>
        </p:nvSpPr>
        <p:spPr>
          <a:xfrm>
            <a:off x="590200" y="328399"/>
            <a:ext cx="11011600" cy="984885"/>
          </a:xfrm>
        </p:spPr>
        <p:txBody>
          <a:bodyPr/>
          <a:lstStyle/>
          <a:p>
            <a:br>
              <a:rPr lang="en-US" dirty="0"/>
            </a:br>
            <a:r>
              <a:rPr lang="en-US" dirty="0"/>
              <a:t>Configure projects and teams in Azure DevOps</a:t>
            </a:r>
          </a:p>
        </p:txBody>
      </p:sp>
      <p:sp>
        <p:nvSpPr>
          <p:cNvPr id="6" name="Oval 5">
            <a:extLst>
              <a:ext uri="{FF2B5EF4-FFF2-40B4-BE49-F238E27FC236}">
                <a16:creationId xmlns:a16="http://schemas.microsoft.com/office/drawing/2014/main" id="{84E9E5B2-B75E-EC7C-6E67-50F672876A55}"/>
              </a:ext>
            </a:extLst>
          </p:cNvPr>
          <p:cNvSpPr>
            <a:spLocks/>
          </p:cNvSpPr>
          <p:nvPr/>
        </p:nvSpPr>
        <p:spPr bwMode="auto">
          <a:xfrm>
            <a:off x="588262" y="1539517"/>
            <a:ext cx="656410" cy="656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800" b="1" dirty="0">
                <a:solidFill>
                  <a:schemeClr val="tx1"/>
                </a:solidFill>
              </a:rPr>
              <a:t>1</a:t>
            </a:r>
            <a:endParaRPr lang="en-US" sz="2800" b="1" dirty="0" err="1">
              <a:solidFill>
                <a:schemeClr val="tx1"/>
              </a:solidFill>
            </a:endParaRPr>
          </a:p>
        </p:txBody>
      </p:sp>
      <p:sp>
        <p:nvSpPr>
          <p:cNvPr id="8" name="Rectangle 7">
            <a:extLst>
              <a:ext uri="{FF2B5EF4-FFF2-40B4-BE49-F238E27FC236}">
                <a16:creationId xmlns:a16="http://schemas.microsoft.com/office/drawing/2014/main" id="{0C73FAD0-3DFF-4260-A9A0-E19AAF135F67}"/>
              </a:ext>
            </a:extLst>
          </p:cNvPr>
          <p:cNvSpPr>
            <a:spLocks/>
          </p:cNvSpPr>
          <p:nvPr/>
        </p:nvSpPr>
        <p:spPr>
          <a:xfrm>
            <a:off x="1554047" y="1539517"/>
            <a:ext cx="10028353" cy="2077492"/>
          </a:xfrm>
          <a:prstGeom prst="rect">
            <a:avLst/>
          </a:prstGeom>
          <a:noFill/>
        </p:spPr>
        <p:txBody>
          <a:bodyPr wrap="square" lIns="0">
            <a:spAutoFit/>
          </a:bodyPr>
          <a:lstStyle/>
          <a:p>
            <a:pPr>
              <a:spcAft>
                <a:spcPts val="600"/>
              </a:spcAft>
            </a:pPr>
            <a:r>
              <a:rPr lang="en-US" sz="2200" dirty="0">
                <a:latin typeface="+mj-lt"/>
              </a:rPr>
              <a:t>Planning:</a:t>
            </a:r>
          </a:p>
          <a:p>
            <a:pPr marL="347663" lvl="1" indent="-233363">
              <a:spcAft>
                <a:spcPts val="1200"/>
              </a:spcAft>
              <a:buSzPct val="90000"/>
              <a:buFont typeface="Arial" panose="020B0604020202020204" pitchFamily="34" charset="0"/>
              <a:buChar char="•"/>
            </a:pPr>
            <a:r>
              <a:rPr lang="en-US" sz="1800" dirty="0"/>
              <a:t>Analyze organizational structure, operational model, and roles</a:t>
            </a:r>
          </a:p>
          <a:p>
            <a:pPr marL="347663" lvl="1" indent="-233363">
              <a:spcAft>
                <a:spcPts val="1200"/>
              </a:spcAft>
              <a:buSzPct val="90000"/>
              <a:buFont typeface="Arial" panose="020B0604020202020204" pitchFamily="34" charset="0"/>
              <a:buChar char="•"/>
            </a:pPr>
            <a:r>
              <a:rPr lang="en-US" sz="1800" dirty="0"/>
              <a:t>Determine project scope, objectives, and stakeholders</a:t>
            </a:r>
          </a:p>
          <a:p>
            <a:pPr marL="347663" lvl="1" indent="-233363">
              <a:spcAft>
                <a:spcPts val="1200"/>
              </a:spcAft>
              <a:buSzPct val="90000"/>
              <a:buFont typeface="Arial" panose="020B0604020202020204" pitchFamily="34" charset="0"/>
              <a:buChar char="•"/>
            </a:pPr>
            <a:r>
              <a:rPr lang="en-US" sz="1800" dirty="0"/>
              <a:t>Identify optimal team structure and roles</a:t>
            </a:r>
          </a:p>
          <a:p>
            <a:pPr marL="347663" lvl="1" indent="-233363">
              <a:spcAft>
                <a:spcPts val="1200"/>
              </a:spcAft>
              <a:buSzPct val="90000"/>
              <a:buFont typeface="Arial" panose="020B0604020202020204" pitchFamily="34" charset="0"/>
              <a:buChar char="•"/>
            </a:pPr>
            <a:r>
              <a:rPr lang="en-US" sz="1800" dirty="0"/>
              <a:t>Consider defining templates for project structure, processes, and artifacts</a:t>
            </a:r>
            <a:endParaRPr lang="en-US" sz="1961" dirty="0"/>
          </a:p>
        </p:txBody>
      </p:sp>
      <p:sp>
        <p:nvSpPr>
          <p:cNvPr id="10" name="Oval 9">
            <a:extLst>
              <a:ext uri="{FF2B5EF4-FFF2-40B4-BE49-F238E27FC236}">
                <a16:creationId xmlns:a16="http://schemas.microsoft.com/office/drawing/2014/main" id="{2EC965CC-0E79-B9A3-AA07-96D191411784}"/>
              </a:ext>
            </a:extLst>
          </p:cNvPr>
          <p:cNvSpPr>
            <a:spLocks/>
          </p:cNvSpPr>
          <p:nvPr/>
        </p:nvSpPr>
        <p:spPr bwMode="auto">
          <a:xfrm>
            <a:off x="588262" y="3915590"/>
            <a:ext cx="656410" cy="656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800" b="1" dirty="0">
                <a:solidFill>
                  <a:schemeClr val="tx1"/>
                </a:solidFill>
              </a:rPr>
              <a:t>2</a:t>
            </a:r>
            <a:endParaRPr lang="en-US" sz="2800" b="1" dirty="0" err="1">
              <a:solidFill>
                <a:schemeClr val="tx1"/>
              </a:solidFill>
            </a:endParaRPr>
          </a:p>
        </p:txBody>
      </p:sp>
      <p:sp>
        <p:nvSpPr>
          <p:cNvPr id="9" name="Rectangle 8">
            <a:extLst>
              <a:ext uri="{FF2B5EF4-FFF2-40B4-BE49-F238E27FC236}">
                <a16:creationId xmlns:a16="http://schemas.microsoft.com/office/drawing/2014/main" id="{19725D20-4CD6-4258-9516-C8FBDE2D369C}"/>
              </a:ext>
            </a:extLst>
          </p:cNvPr>
          <p:cNvSpPr>
            <a:spLocks/>
          </p:cNvSpPr>
          <p:nvPr/>
        </p:nvSpPr>
        <p:spPr>
          <a:xfrm>
            <a:off x="1554047" y="3915590"/>
            <a:ext cx="10028353" cy="1923604"/>
          </a:xfrm>
          <a:prstGeom prst="rect">
            <a:avLst/>
          </a:prstGeom>
          <a:noFill/>
        </p:spPr>
        <p:txBody>
          <a:bodyPr wrap="square" lIns="0">
            <a:spAutoFit/>
          </a:bodyPr>
          <a:lstStyle/>
          <a:p>
            <a:pPr>
              <a:spcAft>
                <a:spcPts val="600"/>
              </a:spcAft>
            </a:pPr>
            <a:r>
              <a:rPr lang="en-US" sz="2200" dirty="0">
                <a:latin typeface="+mj-lt"/>
              </a:rPr>
              <a:t>Implementation:</a:t>
            </a:r>
          </a:p>
          <a:p>
            <a:pPr marL="347663" lvl="1" indent="-233363">
              <a:spcAft>
                <a:spcPts val="1200"/>
              </a:spcAft>
              <a:buSzPct val="90000"/>
              <a:buFont typeface="Arial" panose="020B0604020202020204" pitchFamily="34" charset="0"/>
              <a:buChar char="•"/>
            </a:pPr>
            <a:r>
              <a:rPr lang="en-US" sz="1800" dirty="0"/>
              <a:t>Specify project’s visibility, version control mechanism, and work item process</a:t>
            </a:r>
          </a:p>
          <a:p>
            <a:pPr marL="347663" lvl="1" indent="-233363">
              <a:spcAft>
                <a:spcPts val="1200"/>
              </a:spcAft>
              <a:buSzPct val="90000"/>
              <a:buFont typeface="Arial" panose="020B0604020202020204" pitchFamily="34" charset="0"/>
              <a:buChar char="•"/>
            </a:pPr>
            <a:r>
              <a:rPr lang="en-US" sz="1800" dirty="0"/>
              <a:t>Choose between different agile processes</a:t>
            </a:r>
          </a:p>
          <a:p>
            <a:pPr marL="347663" lvl="1" indent="-233363">
              <a:spcAft>
                <a:spcPts val="1200"/>
              </a:spcAft>
              <a:buSzPct val="90000"/>
              <a:buFont typeface="Arial" panose="020B0604020202020204" pitchFamily="34" charset="0"/>
              <a:buChar char="•"/>
            </a:pPr>
            <a:r>
              <a:rPr lang="en-US" sz="1800" dirty="0"/>
              <a:t>Build team structure, generate area paths, configure additional settings, and manage project resources</a:t>
            </a:r>
          </a:p>
        </p:txBody>
      </p:sp>
    </p:spTree>
    <p:extLst>
      <p:ext uri="{BB962C8B-B14F-4D97-AF65-F5344CB8AC3E}">
        <p14:creationId xmlns:p14="http://schemas.microsoft.com/office/powerpoint/2010/main" val="32899058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B7D58-B35D-FB36-50FB-708F7E9CFB17}"/>
              </a:ext>
            </a:extLst>
          </p:cNvPr>
          <p:cNvSpPr>
            <a:spLocks noGrp="1"/>
          </p:cNvSpPr>
          <p:nvPr>
            <p:ph type="title"/>
          </p:nvPr>
        </p:nvSpPr>
        <p:spPr>
          <a:xfrm>
            <a:off x="569911" y="2769057"/>
            <a:ext cx="6345239" cy="1231106"/>
          </a:xfrm>
        </p:spPr>
        <p:txBody>
          <a:bodyPr/>
          <a:lstStyle/>
          <a:p>
            <a:r>
              <a:rPr lang="en-US" dirty="0"/>
              <a:t>Module 03: Plan Agile with GitHub Projects</a:t>
            </a:r>
          </a:p>
        </p:txBody>
      </p:sp>
    </p:spTree>
    <p:extLst>
      <p:ext uri="{BB962C8B-B14F-4D97-AF65-F5344CB8AC3E}">
        <p14:creationId xmlns:p14="http://schemas.microsoft.com/office/powerpoint/2010/main" val="358912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DD8304-C2DE-7413-3724-0A6882B25FBC}"/>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E42DD044-BB35-56E8-35D6-DAD6B1BE394B}"/>
              </a:ext>
            </a:extLst>
          </p:cNvPr>
          <p:cNvSpPr>
            <a:spLocks noGrp="1"/>
          </p:cNvSpPr>
          <p:nvPr>
            <p:ph type="body" sz="quarter" idx="15"/>
          </p:nvPr>
        </p:nvSpPr>
        <p:spPr>
          <a:xfrm>
            <a:off x="586389" y="1818177"/>
            <a:ext cx="11013474" cy="4278094"/>
          </a:xfrm>
        </p:spPr>
        <p:txBody>
          <a:bodyPr/>
          <a:lstStyle/>
          <a:p>
            <a:r>
              <a:rPr lang="en-US" dirty="0"/>
              <a:t>Module 01: Introduction to DevOps.</a:t>
            </a:r>
          </a:p>
          <a:p>
            <a:r>
              <a:rPr lang="en-US" dirty="0"/>
              <a:t>Module 02: Plan Agile with Azure Boards.</a:t>
            </a:r>
          </a:p>
          <a:p>
            <a:r>
              <a:rPr lang="en-US" dirty="0"/>
              <a:t>Module 03: Plan Agile with GitHub Projects.</a:t>
            </a:r>
          </a:p>
          <a:p>
            <a:r>
              <a:rPr lang="en-US" dirty="0"/>
              <a:t>Module 04: Source Control</a:t>
            </a:r>
          </a:p>
          <a:p>
            <a:r>
              <a:rPr lang="en-US" dirty="0"/>
              <a:t>Module 05: Plan foster inner source.</a:t>
            </a:r>
          </a:p>
          <a:p>
            <a:r>
              <a:rPr lang="en-US" dirty="0"/>
              <a:t>Module 06: Manage and configure repositories.</a:t>
            </a:r>
          </a:p>
          <a:p>
            <a:r>
              <a:rPr lang="en-US"/>
              <a:t>Labs.</a:t>
            </a:r>
            <a:endParaRPr lang="en-US" dirty="0"/>
          </a:p>
          <a:p>
            <a:endParaRPr lang="en-US" dirty="0"/>
          </a:p>
          <a:p>
            <a:endParaRPr lang="en-US" dirty="0"/>
          </a:p>
        </p:txBody>
      </p:sp>
    </p:spTree>
    <p:extLst>
      <p:ext uri="{BB962C8B-B14F-4D97-AF65-F5344CB8AC3E}">
        <p14:creationId xmlns:p14="http://schemas.microsoft.com/office/powerpoint/2010/main" val="40396691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9E3D-4FF1-4906-A3C3-FC0952ABB578}"/>
              </a:ext>
            </a:extLst>
          </p:cNvPr>
          <p:cNvSpPr>
            <a:spLocks noGrp="1"/>
          </p:cNvSpPr>
          <p:nvPr>
            <p:ph type="title"/>
          </p:nvPr>
        </p:nvSpPr>
        <p:spPr>
          <a:xfrm>
            <a:off x="588263" y="585216"/>
            <a:ext cx="11011600" cy="369332"/>
          </a:xfrm>
        </p:spPr>
        <p:txBody>
          <a:bodyPr/>
          <a:lstStyle/>
          <a:p>
            <a:r>
              <a:rPr lang="en-US" dirty="0"/>
              <a:t>Introduction to GitHub Projects and Project boards</a:t>
            </a:r>
          </a:p>
        </p:txBody>
      </p:sp>
      <p:pic>
        <p:nvPicPr>
          <p:cNvPr id="29" name="Picture 28" descr="Screenshot of GitHub Project boards with tasks as example.">
            <a:extLst>
              <a:ext uri="{FF2B5EF4-FFF2-40B4-BE49-F238E27FC236}">
                <a16:creationId xmlns:a16="http://schemas.microsoft.com/office/drawing/2014/main" id="{35322ACC-4CDD-123B-CD5B-6B392DC3ED78}"/>
              </a:ext>
            </a:extLst>
          </p:cNvPr>
          <p:cNvPicPr>
            <a:picLocks/>
          </p:cNvPicPr>
          <p:nvPr/>
        </p:nvPicPr>
        <p:blipFill rotWithShape="1">
          <a:blip r:embed="rId3"/>
          <a:srcRect t="28496" r="24005" b="-3740"/>
          <a:stretch/>
        </p:blipFill>
        <p:spPr>
          <a:xfrm>
            <a:off x="584200" y="1594116"/>
            <a:ext cx="5365752" cy="3018790"/>
          </a:xfrm>
          <a:prstGeom prst="rect">
            <a:avLst/>
          </a:prstGeom>
          <a:solidFill>
            <a:srgbClr val="FFFFFF"/>
          </a:solidFill>
          <a:ln w="38100">
            <a:solidFill>
              <a:srgbClr val="C73ECC"/>
            </a:solidFill>
          </a:ln>
        </p:spPr>
      </p:pic>
      <p:sp>
        <p:nvSpPr>
          <p:cNvPr id="4" name="Text Placeholder 3">
            <a:extLst>
              <a:ext uri="{FF2B5EF4-FFF2-40B4-BE49-F238E27FC236}">
                <a16:creationId xmlns:a16="http://schemas.microsoft.com/office/drawing/2014/main" id="{1AFFD290-99AF-5470-F97A-D2ED28A0C205}"/>
              </a:ext>
            </a:extLst>
          </p:cNvPr>
          <p:cNvSpPr>
            <a:spLocks noGrp="1"/>
          </p:cNvSpPr>
          <p:nvPr>
            <p:ph type="body" sz="quarter" idx="15"/>
          </p:nvPr>
        </p:nvSpPr>
        <p:spPr>
          <a:xfrm>
            <a:off x="584200" y="4843749"/>
            <a:ext cx="5364163" cy="1107996"/>
          </a:xfrm>
        </p:spPr>
        <p:txBody>
          <a:bodyPr/>
          <a:lstStyle/>
          <a:p>
            <a:r>
              <a:rPr lang="en-US" sz="1800" dirty="0"/>
              <a:t>GitHub Project Boards </a:t>
            </a:r>
            <a:r>
              <a:rPr lang="en-US" sz="1800" dirty="0">
                <a:latin typeface="+mn-lt"/>
              </a:rPr>
              <a:t>Project boards are made up of issues, pull requests, and notes categorized as cards that you can drag and drop into your chosen columns.</a:t>
            </a:r>
          </a:p>
        </p:txBody>
      </p:sp>
      <p:pic>
        <p:nvPicPr>
          <p:cNvPr id="31" name="Picture 30" descr="Screenshot of GitHub Projects with a list of tasks as example.">
            <a:extLst>
              <a:ext uri="{FF2B5EF4-FFF2-40B4-BE49-F238E27FC236}">
                <a16:creationId xmlns:a16="http://schemas.microsoft.com/office/drawing/2014/main" id="{98FA1236-99D9-FC94-D731-8F3F2E8A6FF3}"/>
              </a:ext>
            </a:extLst>
          </p:cNvPr>
          <p:cNvPicPr>
            <a:picLocks/>
          </p:cNvPicPr>
          <p:nvPr/>
        </p:nvPicPr>
        <p:blipFill rotWithShape="1">
          <a:blip r:embed="rId4"/>
          <a:srcRect l="1838" r="31422"/>
          <a:stretch/>
        </p:blipFill>
        <p:spPr>
          <a:xfrm>
            <a:off x="6242051" y="1591310"/>
            <a:ext cx="5357813" cy="3018790"/>
          </a:xfrm>
          <a:prstGeom prst="rect">
            <a:avLst/>
          </a:prstGeom>
          <a:solidFill>
            <a:srgbClr val="FFFFFF"/>
          </a:solidFill>
          <a:ln w="38100">
            <a:solidFill>
              <a:srgbClr val="C73ECC"/>
            </a:solidFill>
          </a:ln>
        </p:spPr>
      </p:pic>
      <p:sp>
        <p:nvSpPr>
          <p:cNvPr id="7" name="Text Placeholder 6">
            <a:extLst>
              <a:ext uri="{FF2B5EF4-FFF2-40B4-BE49-F238E27FC236}">
                <a16:creationId xmlns:a16="http://schemas.microsoft.com/office/drawing/2014/main" id="{1E77A65B-92D7-74A8-6E48-C0D2E0AC9295}"/>
              </a:ext>
            </a:extLst>
          </p:cNvPr>
          <p:cNvSpPr>
            <a:spLocks noGrp="1"/>
          </p:cNvSpPr>
          <p:nvPr>
            <p:ph type="body" sz="quarter" idx="16"/>
          </p:nvPr>
        </p:nvSpPr>
        <p:spPr>
          <a:xfrm>
            <a:off x="6243638" y="4843749"/>
            <a:ext cx="5356225" cy="830997"/>
          </a:xfrm>
        </p:spPr>
        <p:txBody>
          <a:bodyPr/>
          <a:lstStyle/>
          <a:p>
            <a:r>
              <a:rPr lang="en-US" sz="1800" b="1" dirty="0">
                <a:latin typeface="+mn-lt"/>
              </a:rPr>
              <a:t>GitHub Projects </a:t>
            </a:r>
            <a:r>
              <a:rPr lang="en-US" sz="1800" dirty="0">
                <a:latin typeface="+mn-lt"/>
              </a:rPr>
              <a:t>are a new, customizable and flexible tool version of projects for planning and tracking work on GitHub. </a:t>
            </a:r>
          </a:p>
        </p:txBody>
      </p:sp>
    </p:spTree>
    <p:extLst>
      <p:ext uri="{BB962C8B-B14F-4D97-AF65-F5344CB8AC3E}">
        <p14:creationId xmlns:p14="http://schemas.microsoft.com/office/powerpoint/2010/main" val="28101110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A0FB-9B14-4136-9C25-0CCBA15E0F9C}"/>
              </a:ext>
            </a:extLst>
          </p:cNvPr>
          <p:cNvSpPr>
            <a:spLocks noGrp="1"/>
          </p:cNvSpPr>
          <p:nvPr>
            <p:ph type="title"/>
          </p:nvPr>
        </p:nvSpPr>
        <p:spPr/>
        <p:txBody>
          <a:bodyPr/>
          <a:lstStyle/>
          <a:p>
            <a:r>
              <a:rPr lang="en-US" sz="3200" dirty="0"/>
              <a:t>Collaborate using team discussions</a:t>
            </a:r>
          </a:p>
        </p:txBody>
      </p:sp>
      <p:sp>
        <p:nvSpPr>
          <p:cNvPr id="7" name="Text Placeholder 6">
            <a:extLst>
              <a:ext uri="{FF2B5EF4-FFF2-40B4-BE49-F238E27FC236}">
                <a16:creationId xmlns:a16="http://schemas.microsoft.com/office/drawing/2014/main" id="{4F765C18-9C44-8250-63B3-61F05F02F432}"/>
              </a:ext>
            </a:extLst>
          </p:cNvPr>
          <p:cNvSpPr>
            <a:spLocks noGrp="1"/>
          </p:cNvSpPr>
          <p:nvPr>
            <p:ph type="body" sz="quarter" idx="15"/>
          </p:nvPr>
        </p:nvSpPr>
        <p:spPr>
          <a:xfrm>
            <a:off x="584201" y="1427402"/>
            <a:ext cx="3174143" cy="1107996"/>
          </a:xfrm>
        </p:spPr>
        <p:txBody>
          <a:bodyPr/>
          <a:lstStyle/>
          <a:p>
            <a:pPr marL="0" indent="0">
              <a:buNone/>
            </a:pPr>
            <a:r>
              <a:rPr lang="en-US" sz="1800" b="1" dirty="0"/>
              <a:t>GitHub discussions </a:t>
            </a:r>
            <a:r>
              <a:rPr lang="en-US" sz="1800" dirty="0">
                <a:latin typeface="+mn-lt"/>
              </a:rPr>
              <a:t>can help make your team plan together, update one another, or talk about any topic.</a:t>
            </a:r>
          </a:p>
        </p:txBody>
      </p:sp>
      <p:sp>
        <p:nvSpPr>
          <p:cNvPr id="10" name="Text Placeholder 6">
            <a:extLst>
              <a:ext uri="{FF2B5EF4-FFF2-40B4-BE49-F238E27FC236}">
                <a16:creationId xmlns:a16="http://schemas.microsoft.com/office/drawing/2014/main" id="{5444A8D9-D963-26A4-8550-AACEEBDD1A10}"/>
              </a:ext>
            </a:extLst>
          </p:cNvPr>
          <p:cNvSpPr txBox="1">
            <a:spLocks/>
          </p:cNvSpPr>
          <p:nvPr/>
        </p:nvSpPr>
        <p:spPr>
          <a:xfrm>
            <a:off x="584201" y="2796798"/>
            <a:ext cx="3174143" cy="830997"/>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Across projects or repositories conversations (issues, pull requests, etc.).</a:t>
            </a:r>
          </a:p>
        </p:txBody>
      </p:sp>
      <p:pic>
        <p:nvPicPr>
          <p:cNvPr id="4" name="Picture 3" descr="Screenshot of GitHub discussions showing the Team meeting scheduling example.">
            <a:extLst>
              <a:ext uri="{FF2B5EF4-FFF2-40B4-BE49-F238E27FC236}">
                <a16:creationId xmlns:a16="http://schemas.microsoft.com/office/drawing/2014/main" id="{E4C9D178-B559-F63E-1B39-3910E797A242}"/>
              </a:ext>
            </a:extLst>
          </p:cNvPr>
          <p:cNvPicPr>
            <a:picLocks/>
          </p:cNvPicPr>
          <p:nvPr/>
        </p:nvPicPr>
        <p:blipFill>
          <a:blip r:embed="rId3"/>
          <a:srcRect/>
          <a:stretch>
            <a:fillRect/>
          </a:stretch>
        </p:blipFill>
        <p:spPr>
          <a:xfrm>
            <a:off x="3933577" y="1427402"/>
            <a:ext cx="7699623" cy="4809773"/>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20989546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8A014-CD10-6489-C116-D7E20EF0E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9820DE-8837-DD63-1A05-EB68A5056DA4}"/>
              </a:ext>
            </a:extLst>
          </p:cNvPr>
          <p:cNvSpPr>
            <a:spLocks noGrp="1"/>
          </p:cNvSpPr>
          <p:nvPr>
            <p:ph type="title"/>
          </p:nvPr>
        </p:nvSpPr>
        <p:spPr>
          <a:xfrm>
            <a:off x="569911" y="3384610"/>
            <a:ext cx="7728269" cy="615553"/>
          </a:xfrm>
        </p:spPr>
        <p:txBody>
          <a:bodyPr/>
          <a:lstStyle/>
          <a:p>
            <a:r>
              <a:rPr lang="en-US" dirty="0"/>
              <a:t>Module 04: Source Control</a:t>
            </a:r>
          </a:p>
        </p:txBody>
      </p:sp>
    </p:spTree>
    <p:extLst>
      <p:ext uri="{BB962C8B-B14F-4D97-AF65-F5344CB8AC3E}">
        <p14:creationId xmlns:p14="http://schemas.microsoft.com/office/powerpoint/2010/main" val="226947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86F46-19F5-4F8D-862C-8EA5534029D2}"/>
              </a:ext>
            </a:extLst>
          </p:cNvPr>
          <p:cNvSpPr>
            <a:spLocks noGrp="1"/>
          </p:cNvSpPr>
          <p:nvPr>
            <p:ph type="title"/>
          </p:nvPr>
        </p:nvSpPr>
        <p:spPr>
          <a:xfrm>
            <a:off x="418644" y="620827"/>
            <a:ext cx="11343820" cy="403079"/>
          </a:xfrm>
        </p:spPr>
        <p:txBody>
          <a:bodyPr/>
          <a:lstStyle/>
          <a:p>
            <a:r>
              <a:rPr lang="en-US" dirty="0"/>
              <a:t>Benefits of source control</a:t>
            </a:r>
          </a:p>
        </p:txBody>
      </p:sp>
      <p:sp>
        <p:nvSpPr>
          <p:cNvPr id="6" name="Rectangle 5">
            <a:extLst>
              <a:ext uri="{FF2B5EF4-FFF2-40B4-BE49-F238E27FC236}">
                <a16:creationId xmlns:a16="http://schemas.microsoft.com/office/drawing/2014/main" id="{3866E624-93FC-4C90-A3DB-F4733AA35C7E}"/>
              </a:ext>
              <a:ext uri="{C183D7F6-B498-43B3-948B-1728B52AA6E4}">
                <adec:decorative xmlns:adec="http://schemas.microsoft.com/office/drawing/2017/decorative" val="1"/>
              </a:ext>
            </a:extLst>
          </p:cNvPr>
          <p:cNvSpPr/>
          <p:nvPr/>
        </p:nvSpPr>
        <p:spPr bwMode="auto">
          <a:xfrm>
            <a:off x="418644" y="1527835"/>
            <a:ext cx="11359074" cy="312659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Pipeline with version control, build, unit test, deploy, auto test, deploy to production, and measure and validate">
            <a:extLst>
              <a:ext uri="{FF2B5EF4-FFF2-40B4-BE49-F238E27FC236}">
                <a16:creationId xmlns:a16="http://schemas.microsoft.com/office/drawing/2014/main" id="{72BA12C6-EBD9-4B02-8D54-813C6D689C9B}"/>
              </a:ext>
            </a:extLst>
          </p:cNvPr>
          <p:cNvPicPr>
            <a:picLocks noChangeAspect="1"/>
          </p:cNvPicPr>
          <p:nvPr/>
        </p:nvPicPr>
        <p:blipFill>
          <a:blip r:embed="rId3"/>
          <a:stretch>
            <a:fillRect/>
          </a:stretch>
        </p:blipFill>
        <p:spPr>
          <a:xfrm>
            <a:off x="2747453" y="1569894"/>
            <a:ext cx="6701454" cy="3050925"/>
          </a:xfrm>
          <a:prstGeom prst="rect">
            <a:avLst/>
          </a:prstGeom>
        </p:spPr>
      </p:pic>
      <p:sp>
        <p:nvSpPr>
          <p:cNvPr id="8" name="Freeform: Shape 7">
            <a:extLst>
              <a:ext uri="{FF2B5EF4-FFF2-40B4-BE49-F238E27FC236}">
                <a16:creationId xmlns:a16="http://schemas.microsoft.com/office/drawing/2014/main" id="{624C50F9-10CC-4FBE-94E0-BE285841F5D6}"/>
              </a:ext>
            </a:extLst>
          </p:cNvPr>
          <p:cNvSpPr/>
          <p:nvPr/>
        </p:nvSpPr>
        <p:spPr>
          <a:xfrm>
            <a:off x="419611" y="4810452"/>
            <a:ext cx="2148853" cy="1003990"/>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915061">
              <a:spcBef>
                <a:spcPct val="0"/>
              </a:spcBef>
              <a:spcAft>
                <a:spcPct val="35000"/>
              </a:spcAft>
            </a:pPr>
            <a:r>
              <a:rPr lang="en-US" sz="1961">
                <a:solidFill>
                  <a:schemeClr val="tx1"/>
                </a:solidFill>
                <a:latin typeface="+mj-lt"/>
              </a:rPr>
              <a:t>Create workflows</a:t>
            </a:r>
            <a:endParaRPr lang="en-IN" sz="1961">
              <a:solidFill>
                <a:schemeClr val="tx1"/>
              </a:solidFill>
              <a:latin typeface="+mj-lt"/>
            </a:endParaRPr>
          </a:p>
        </p:txBody>
      </p:sp>
      <p:sp>
        <p:nvSpPr>
          <p:cNvPr id="9" name="Freeform: Shape 8">
            <a:extLst>
              <a:ext uri="{FF2B5EF4-FFF2-40B4-BE49-F238E27FC236}">
                <a16:creationId xmlns:a16="http://schemas.microsoft.com/office/drawing/2014/main" id="{9A593C42-4D6C-4596-9AA8-987CEA33A4E7}"/>
              </a:ext>
            </a:extLst>
          </p:cNvPr>
          <p:cNvSpPr/>
          <p:nvPr/>
        </p:nvSpPr>
        <p:spPr>
          <a:xfrm>
            <a:off x="2721924" y="4810452"/>
            <a:ext cx="2148853" cy="1003990"/>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915061">
              <a:spcBef>
                <a:spcPct val="0"/>
              </a:spcBef>
              <a:spcAft>
                <a:spcPct val="35000"/>
              </a:spcAft>
            </a:pPr>
            <a:r>
              <a:rPr lang="en-US" sz="1961">
                <a:solidFill>
                  <a:schemeClr val="tx1"/>
                </a:solidFill>
                <a:latin typeface="+mj-lt"/>
              </a:rPr>
              <a:t>Work with versions</a:t>
            </a:r>
            <a:endParaRPr lang="en-IN" sz="1961">
              <a:solidFill>
                <a:schemeClr val="tx1"/>
              </a:solidFill>
              <a:latin typeface="+mj-lt"/>
            </a:endParaRPr>
          </a:p>
        </p:txBody>
      </p:sp>
      <p:sp>
        <p:nvSpPr>
          <p:cNvPr id="10" name="Freeform: Shape 9">
            <a:extLst>
              <a:ext uri="{FF2B5EF4-FFF2-40B4-BE49-F238E27FC236}">
                <a16:creationId xmlns:a16="http://schemas.microsoft.com/office/drawing/2014/main" id="{8B18064B-FBD5-460E-8389-2746682C973F}"/>
              </a:ext>
            </a:extLst>
          </p:cNvPr>
          <p:cNvSpPr/>
          <p:nvPr/>
        </p:nvSpPr>
        <p:spPr>
          <a:xfrm>
            <a:off x="5024237" y="4810452"/>
            <a:ext cx="1955071" cy="1003990"/>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915061">
              <a:spcBef>
                <a:spcPct val="0"/>
              </a:spcBef>
              <a:spcAft>
                <a:spcPct val="35000"/>
              </a:spcAft>
            </a:pPr>
            <a:r>
              <a:rPr lang="en-US" sz="1961">
                <a:solidFill>
                  <a:schemeClr val="tx1"/>
                </a:solidFill>
                <a:latin typeface="+mj-lt"/>
              </a:rPr>
              <a:t>Collaboration</a:t>
            </a:r>
            <a:endParaRPr lang="en-IN" sz="1961">
              <a:solidFill>
                <a:schemeClr val="tx1"/>
              </a:solidFill>
              <a:latin typeface="+mj-lt"/>
            </a:endParaRPr>
          </a:p>
        </p:txBody>
      </p:sp>
      <p:sp>
        <p:nvSpPr>
          <p:cNvPr id="11" name="Freeform: Shape 10">
            <a:extLst>
              <a:ext uri="{FF2B5EF4-FFF2-40B4-BE49-F238E27FC236}">
                <a16:creationId xmlns:a16="http://schemas.microsoft.com/office/drawing/2014/main" id="{9D1A8725-AB59-4699-85B5-D9813B0C1F30}"/>
              </a:ext>
            </a:extLst>
          </p:cNvPr>
          <p:cNvSpPr/>
          <p:nvPr/>
        </p:nvSpPr>
        <p:spPr>
          <a:xfrm>
            <a:off x="7132768" y="4810452"/>
            <a:ext cx="2342635" cy="1003990"/>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915061">
              <a:spcBef>
                <a:spcPct val="0"/>
              </a:spcBef>
              <a:spcAft>
                <a:spcPct val="35000"/>
              </a:spcAft>
            </a:pPr>
            <a:r>
              <a:rPr lang="en-US" sz="1961">
                <a:solidFill>
                  <a:schemeClr val="tx1"/>
                </a:solidFill>
                <a:latin typeface="+mj-lt"/>
              </a:rPr>
              <a:t>Maintains history of changes</a:t>
            </a:r>
            <a:endParaRPr lang="en-IN" sz="1961">
              <a:solidFill>
                <a:schemeClr val="tx1"/>
              </a:solidFill>
              <a:latin typeface="+mj-lt"/>
            </a:endParaRPr>
          </a:p>
        </p:txBody>
      </p:sp>
      <p:sp>
        <p:nvSpPr>
          <p:cNvPr id="12" name="Freeform: Shape 11">
            <a:extLst>
              <a:ext uri="{FF2B5EF4-FFF2-40B4-BE49-F238E27FC236}">
                <a16:creationId xmlns:a16="http://schemas.microsoft.com/office/drawing/2014/main" id="{22DF10E6-B096-409B-A20A-BF95A3C57295}"/>
              </a:ext>
            </a:extLst>
          </p:cNvPr>
          <p:cNvSpPr/>
          <p:nvPr/>
        </p:nvSpPr>
        <p:spPr>
          <a:xfrm>
            <a:off x="9628864" y="4810452"/>
            <a:ext cx="2148853" cy="1003990"/>
          </a:xfrm>
          <a:custGeom>
            <a:avLst/>
            <a:gdLst>
              <a:gd name="connsiteX0" fmla="*/ 0 w 1982948"/>
              <a:gd name="connsiteY0" fmla="*/ 0 h 991474"/>
              <a:gd name="connsiteX1" fmla="*/ 1982948 w 1982948"/>
              <a:gd name="connsiteY1" fmla="*/ 0 h 991474"/>
              <a:gd name="connsiteX2" fmla="*/ 1982948 w 1982948"/>
              <a:gd name="connsiteY2" fmla="*/ 991474 h 991474"/>
              <a:gd name="connsiteX3" fmla="*/ 0 w 1982948"/>
              <a:gd name="connsiteY3" fmla="*/ 991474 h 991474"/>
              <a:gd name="connsiteX4" fmla="*/ 0 w 1982948"/>
              <a:gd name="connsiteY4" fmla="*/ 0 h 991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2948" h="991474">
                <a:moveTo>
                  <a:pt x="0" y="0"/>
                </a:moveTo>
                <a:lnTo>
                  <a:pt x="1982948" y="0"/>
                </a:lnTo>
                <a:lnTo>
                  <a:pt x="1982948" y="991474"/>
                </a:lnTo>
                <a:lnTo>
                  <a:pt x="0" y="991474"/>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915061">
              <a:spcBef>
                <a:spcPct val="0"/>
              </a:spcBef>
              <a:spcAft>
                <a:spcPct val="35000"/>
              </a:spcAft>
            </a:pPr>
            <a:r>
              <a:rPr lang="en-US" sz="1961">
                <a:solidFill>
                  <a:schemeClr val="tx1"/>
                </a:solidFill>
                <a:latin typeface="+mj-lt"/>
              </a:rPr>
              <a:t>Automate tasks</a:t>
            </a:r>
            <a:endParaRPr lang="en-IN" sz="1961">
              <a:solidFill>
                <a:schemeClr val="tx1"/>
              </a:solidFill>
              <a:latin typeface="+mj-lt"/>
            </a:endParaRPr>
          </a:p>
        </p:txBody>
      </p:sp>
    </p:spTree>
    <p:extLst>
      <p:ext uri="{BB962C8B-B14F-4D97-AF65-F5344CB8AC3E}">
        <p14:creationId xmlns:p14="http://schemas.microsoft.com/office/powerpoint/2010/main" val="12156678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C772-0444-4B2B-8F8A-CDAC4E4A05DF}"/>
              </a:ext>
            </a:extLst>
          </p:cNvPr>
          <p:cNvSpPr>
            <a:spLocks noGrp="1"/>
          </p:cNvSpPr>
          <p:nvPr>
            <p:ph type="title"/>
          </p:nvPr>
        </p:nvSpPr>
        <p:spPr>
          <a:xfrm>
            <a:off x="418644" y="620827"/>
            <a:ext cx="11343820" cy="403079"/>
          </a:xfrm>
        </p:spPr>
        <p:txBody>
          <a:bodyPr/>
          <a:lstStyle/>
          <a:p>
            <a:r>
              <a:rPr lang="en-US" dirty="0"/>
              <a:t>Understand centralized source control</a:t>
            </a:r>
          </a:p>
        </p:txBody>
      </p:sp>
      <p:sp>
        <p:nvSpPr>
          <p:cNvPr id="14" name="Rectangle 13">
            <a:extLst>
              <a:ext uri="{FF2B5EF4-FFF2-40B4-BE49-F238E27FC236}">
                <a16:creationId xmlns:a16="http://schemas.microsoft.com/office/drawing/2014/main" id="{FC3656FF-1BC6-4D3E-96D9-63982C2A99DF}"/>
              </a:ext>
              <a:ext uri="{C183D7F6-B498-43B3-948B-1728B52AA6E4}">
                <adec:decorative xmlns:adec="http://schemas.microsoft.com/office/drawing/2017/decorative" val="1"/>
              </a:ext>
            </a:extLst>
          </p:cNvPr>
          <p:cNvSpPr/>
          <p:nvPr/>
        </p:nvSpPr>
        <p:spPr bwMode="auto">
          <a:xfrm>
            <a:off x="418644" y="1399774"/>
            <a:ext cx="11359074" cy="312659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83C0AF1D-41EF-43F5-8CE8-5563CF321035}"/>
              </a:ext>
            </a:extLst>
          </p:cNvPr>
          <p:cNvSpPr txBox="1"/>
          <p:nvPr/>
        </p:nvSpPr>
        <p:spPr>
          <a:xfrm>
            <a:off x="788456" y="3373047"/>
            <a:ext cx="1246193" cy="271554"/>
          </a:xfrm>
          <a:prstGeom prst="rect">
            <a:avLst/>
          </a:prstGeom>
          <a:noFill/>
        </p:spPr>
        <p:txBody>
          <a:bodyPr wrap="square" lIns="0" tIns="0" rIns="0" bIns="0" rtlCol="0">
            <a:spAutoFit/>
          </a:bodyPr>
          <a:lstStyle/>
          <a:p>
            <a:pPr algn="ctr">
              <a:lnSpc>
                <a:spcPct val="90000"/>
              </a:lnSpc>
              <a:spcAft>
                <a:spcPts val="588"/>
              </a:spcAft>
            </a:pPr>
            <a:r>
              <a:rPr lang="en-IN" sz="1961"/>
              <a:t>Centralized</a:t>
            </a:r>
          </a:p>
        </p:txBody>
      </p:sp>
      <p:pic>
        <p:nvPicPr>
          <p:cNvPr id="28" name="Picture 27">
            <a:extLst>
              <a:ext uri="{FF2B5EF4-FFF2-40B4-BE49-F238E27FC236}">
                <a16:creationId xmlns:a16="http://schemas.microsoft.com/office/drawing/2014/main" id="{4821B059-A900-4838-A1BD-18164C9F1B5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97071" y="2281535"/>
            <a:ext cx="1028966" cy="1013583"/>
          </a:xfrm>
          <a:prstGeom prst="rect">
            <a:avLst/>
          </a:prstGeom>
        </p:spPr>
      </p:pic>
      <p:graphicFrame>
        <p:nvGraphicFramePr>
          <p:cNvPr id="4" name="Table 3" descr="Strengths include scaling, permissions, monitoring, file locking. Best used for large codebases, audit and access, and hard to merge file types">
            <a:extLst>
              <a:ext uri="{FF2B5EF4-FFF2-40B4-BE49-F238E27FC236}">
                <a16:creationId xmlns:a16="http://schemas.microsoft.com/office/drawing/2014/main" id="{6D54D460-3EE1-406D-ABA9-77908298A3A0}"/>
              </a:ext>
            </a:extLst>
          </p:cNvPr>
          <p:cNvGraphicFramePr>
            <a:graphicFrameLocks noGrp="1"/>
          </p:cNvGraphicFramePr>
          <p:nvPr/>
        </p:nvGraphicFramePr>
        <p:xfrm>
          <a:off x="2543420" y="1588390"/>
          <a:ext cx="9046074" cy="2755347"/>
        </p:xfrm>
        <a:graphic>
          <a:graphicData uri="http://schemas.openxmlformats.org/drawingml/2006/table">
            <a:tbl>
              <a:tblPr firstRow="1" bandRow="1">
                <a:tableStyleId>{5C22544A-7EE6-4342-B048-85BDC9FD1C3A}</a:tableStyleId>
              </a:tblPr>
              <a:tblGrid>
                <a:gridCol w="4523037">
                  <a:extLst>
                    <a:ext uri="{9D8B030D-6E8A-4147-A177-3AD203B41FA5}">
                      <a16:colId xmlns:a16="http://schemas.microsoft.com/office/drawing/2014/main" val="3422310454"/>
                    </a:ext>
                  </a:extLst>
                </a:gridCol>
                <a:gridCol w="4523037">
                  <a:extLst>
                    <a:ext uri="{9D8B030D-6E8A-4147-A177-3AD203B41FA5}">
                      <a16:colId xmlns:a16="http://schemas.microsoft.com/office/drawing/2014/main" val="3414123394"/>
                    </a:ext>
                  </a:extLst>
                </a:gridCol>
              </a:tblGrid>
              <a:tr h="478093">
                <a:tc>
                  <a:txBody>
                    <a:bodyPr/>
                    <a:lstStyle/>
                    <a:p>
                      <a:pPr algn="l">
                        <a:lnSpc>
                          <a:spcPct val="100000"/>
                        </a:lnSpc>
                      </a:pPr>
                      <a:r>
                        <a:rPr lang="en-US" sz="2000" b="0" dirty="0">
                          <a:solidFill>
                            <a:schemeClr val="bg1"/>
                          </a:solidFill>
                          <a:latin typeface="+mj-lt"/>
                        </a:rPr>
                        <a:t>Strengths</a:t>
                      </a:r>
                    </a:p>
                  </a:txBody>
                  <a:tcPr marL="91427" marR="91427" marT="89642" marB="89642"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l">
                        <a:lnSpc>
                          <a:spcPct val="100000"/>
                        </a:lnSpc>
                      </a:pPr>
                      <a:r>
                        <a:rPr lang="en-US" sz="2000" b="0" dirty="0">
                          <a:solidFill>
                            <a:schemeClr val="bg1"/>
                          </a:solidFill>
                          <a:latin typeface="+mj-lt"/>
                        </a:rPr>
                        <a:t>Best Used for</a:t>
                      </a:r>
                    </a:p>
                  </a:txBody>
                  <a:tcPr marL="91427" marR="91427" marT="89642" marB="89642"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907515957"/>
                  </a:ext>
                </a:extLst>
              </a:tr>
              <a:tr h="2271263">
                <a:tc>
                  <a:txBody>
                    <a:bodyPr/>
                    <a:lstStyle/>
                    <a:p>
                      <a:pPr marL="285750" indent="-285750" algn="l">
                        <a:lnSpc>
                          <a:spcPct val="100000"/>
                        </a:lnSpc>
                        <a:spcBef>
                          <a:spcPts val="1000"/>
                        </a:spcBef>
                        <a:buFont typeface="Arial" panose="020B0604020202020204" pitchFamily="34" charset="0"/>
                        <a:buChar char="•"/>
                      </a:pPr>
                      <a:r>
                        <a:rPr lang="en-US" sz="1800" dirty="0">
                          <a:solidFill>
                            <a:schemeClr val="tx1"/>
                          </a:solidFill>
                        </a:rPr>
                        <a:t>Easily scales for very large codebases</a:t>
                      </a:r>
                    </a:p>
                    <a:p>
                      <a:pPr marL="285750" indent="-285750" algn="l">
                        <a:lnSpc>
                          <a:spcPct val="100000"/>
                        </a:lnSpc>
                        <a:spcBef>
                          <a:spcPts val="1000"/>
                        </a:spcBef>
                        <a:buFont typeface="Arial" panose="020B0604020202020204" pitchFamily="34" charset="0"/>
                        <a:buChar char="•"/>
                      </a:pPr>
                      <a:r>
                        <a:rPr lang="en-US" sz="1800" dirty="0">
                          <a:solidFill>
                            <a:schemeClr val="tx1"/>
                          </a:solidFill>
                        </a:rPr>
                        <a:t>Granular permission control</a:t>
                      </a:r>
                    </a:p>
                    <a:p>
                      <a:pPr marL="285750" indent="-285750" algn="l">
                        <a:lnSpc>
                          <a:spcPct val="100000"/>
                        </a:lnSpc>
                        <a:spcBef>
                          <a:spcPts val="1000"/>
                        </a:spcBef>
                        <a:buFont typeface="Arial" panose="020B0604020202020204" pitchFamily="34" charset="0"/>
                        <a:buChar char="•"/>
                      </a:pPr>
                      <a:r>
                        <a:rPr lang="en-US" sz="1800" dirty="0">
                          <a:solidFill>
                            <a:schemeClr val="tx1"/>
                          </a:solidFill>
                        </a:rPr>
                        <a:t>Permits monitoring of usage</a:t>
                      </a:r>
                    </a:p>
                    <a:p>
                      <a:pPr marL="285750" indent="-285750" algn="l">
                        <a:lnSpc>
                          <a:spcPct val="100000"/>
                        </a:lnSpc>
                        <a:spcBef>
                          <a:spcPts val="1000"/>
                        </a:spcBef>
                        <a:buFont typeface="Arial" panose="020B0604020202020204" pitchFamily="34" charset="0"/>
                        <a:buChar char="•"/>
                      </a:pPr>
                      <a:r>
                        <a:rPr lang="en-US" sz="1800" dirty="0">
                          <a:solidFill>
                            <a:schemeClr val="tx1"/>
                          </a:solidFill>
                        </a:rPr>
                        <a:t>Allows exclusive file locking</a:t>
                      </a:r>
                    </a:p>
                  </a:txBody>
                  <a:tcPr marL="91427" marR="91427" marT="89642" marB="8964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285750" indent="-285750" algn="l">
                        <a:lnSpc>
                          <a:spcPct val="100000"/>
                        </a:lnSpc>
                        <a:spcBef>
                          <a:spcPts val="1000"/>
                        </a:spcBef>
                        <a:buFont typeface="Arial" panose="020B0604020202020204" pitchFamily="34" charset="0"/>
                        <a:buChar char="•"/>
                      </a:pPr>
                      <a:r>
                        <a:rPr lang="en-US" sz="1800" dirty="0">
                          <a:solidFill>
                            <a:schemeClr val="tx1"/>
                          </a:solidFill>
                        </a:rPr>
                        <a:t>Large integrated codebases</a:t>
                      </a:r>
                    </a:p>
                    <a:p>
                      <a:pPr marL="285750" indent="-285750" algn="l">
                        <a:lnSpc>
                          <a:spcPct val="100000"/>
                        </a:lnSpc>
                        <a:spcBef>
                          <a:spcPts val="1000"/>
                        </a:spcBef>
                        <a:buFont typeface="Arial" panose="020B0604020202020204" pitchFamily="34" charset="0"/>
                        <a:buChar char="•"/>
                      </a:pPr>
                      <a:r>
                        <a:rPr lang="en-US" sz="1800" dirty="0">
                          <a:solidFill>
                            <a:schemeClr val="tx1"/>
                          </a:solidFill>
                        </a:rPr>
                        <a:t>Audit and access control down to </a:t>
                      </a:r>
                      <a:br>
                        <a:rPr lang="en-US" sz="1800" dirty="0">
                          <a:solidFill>
                            <a:srgbClr val="000000"/>
                          </a:solidFill>
                        </a:rPr>
                      </a:br>
                      <a:r>
                        <a:rPr lang="en-US" sz="1800" dirty="0">
                          <a:solidFill>
                            <a:schemeClr val="tx1"/>
                          </a:solidFill>
                        </a:rPr>
                        <a:t>the file level</a:t>
                      </a:r>
                    </a:p>
                    <a:p>
                      <a:pPr marL="285750" indent="-285750" algn="l">
                        <a:lnSpc>
                          <a:spcPct val="100000"/>
                        </a:lnSpc>
                        <a:spcBef>
                          <a:spcPts val="1000"/>
                        </a:spcBef>
                        <a:buFont typeface="Arial" panose="020B0604020202020204" pitchFamily="34" charset="0"/>
                        <a:buChar char="•"/>
                      </a:pPr>
                      <a:r>
                        <a:rPr lang="en-US" sz="1800" dirty="0">
                          <a:solidFill>
                            <a:schemeClr val="tx1"/>
                          </a:solidFill>
                        </a:rPr>
                        <a:t>Hard to merge file types</a:t>
                      </a:r>
                    </a:p>
                  </a:txBody>
                  <a:tcPr marL="91427" marR="91427" marT="89642" marB="89642">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4803929"/>
                  </a:ext>
                </a:extLst>
              </a:tr>
            </a:tbl>
          </a:graphicData>
        </a:graphic>
      </p:graphicFrame>
      <p:sp>
        <p:nvSpPr>
          <p:cNvPr id="9" name="Rectangle 8">
            <a:extLst>
              <a:ext uri="{FF2B5EF4-FFF2-40B4-BE49-F238E27FC236}">
                <a16:creationId xmlns:a16="http://schemas.microsoft.com/office/drawing/2014/main" id="{CFD0A791-16F3-4BFA-81DD-194E6FC05C73}"/>
              </a:ext>
            </a:extLst>
          </p:cNvPr>
          <p:cNvSpPr/>
          <p:nvPr/>
        </p:nvSpPr>
        <p:spPr>
          <a:xfrm>
            <a:off x="426385" y="4688049"/>
            <a:ext cx="5597455" cy="144654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defTabSz="1045784">
              <a:spcBef>
                <a:spcPts val="980"/>
              </a:spcBef>
            </a:pPr>
            <a:r>
              <a:rPr lang="en-US" sz="2353" dirty="0">
                <a:solidFill>
                  <a:schemeClr val="tx1"/>
                </a:solidFill>
                <a:latin typeface="+mj-lt"/>
              </a:rPr>
              <a:t>There is a single central copy of your project, and programmers commit their changes to this central copy.</a:t>
            </a:r>
          </a:p>
        </p:txBody>
      </p:sp>
      <p:sp>
        <p:nvSpPr>
          <p:cNvPr id="10" name="Rectangle 9">
            <a:extLst>
              <a:ext uri="{FF2B5EF4-FFF2-40B4-BE49-F238E27FC236}">
                <a16:creationId xmlns:a16="http://schemas.microsoft.com/office/drawing/2014/main" id="{53CFB5FE-89A6-4FFB-B434-C641F7148B61}"/>
              </a:ext>
            </a:extLst>
          </p:cNvPr>
          <p:cNvSpPr/>
          <p:nvPr/>
        </p:nvSpPr>
        <p:spPr>
          <a:xfrm>
            <a:off x="6175903" y="4688049"/>
            <a:ext cx="5597455" cy="144654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defTabSz="1045784">
              <a:spcBef>
                <a:spcPts val="980"/>
              </a:spcBef>
            </a:pPr>
            <a:r>
              <a:rPr lang="en-US" sz="2353" dirty="0">
                <a:solidFill>
                  <a:schemeClr val="tx1"/>
                </a:solidFill>
                <a:latin typeface="+mj-lt"/>
              </a:rPr>
              <a:t>Common centralized source control systems are TFVC, CVS, Subversion</a:t>
            </a:r>
            <a:br>
              <a:rPr lang="en-US" sz="2353" dirty="0">
                <a:solidFill>
                  <a:schemeClr val="tx1"/>
                </a:solidFill>
                <a:latin typeface="+mj-lt"/>
              </a:rPr>
            </a:br>
            <a:r>
              <a:rPr lang="en-US" sz="2353" dirty="0">
                <a:solidFill>
                  <a:schemeClr val="tx1"/>
                </a:solidFill>
                <a:latin typeface="+mj-lt"/>
              </a:rPr>
              <a:t>(or SVN), and Perforce.</a:t>
            </a:r>
          </a:p>
        </p:txBody>
      </p:sp>
    </p:spTree>
    <p:extLst>
      <p:ext uri="{BB962C8B-B14F-4D97-AF65-F5344CB8AC3E}">
        <p14:creationId xmlns:p14="http://schemas.microsoft.com/office/powerpoint/2010/main" val="14142957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C772-0444-4B2B-8F8A-CDAC4E4A05DF}"/>
              </a:ext>
            </a:extLst>
          </p:cNvPr>
          <p:cNvSpPr>
            <a:spLocks noGrp="1"/>
          </p:cNvSpPr>
          <p:nvPr>
            <p:ph type="title"/>
          </p:nvPr>
        </p:nvSpPr>
        <p:spPr>
          <a:xfrm>
            <a:off x="418644" y="620827"/>
            <a:ext cx="11343820" cy="403079"/>
          </a:xfrm>
        </p:spPr>
        <p:txBody>
          <a:bodyPr/>
          <a:lstStyle/>
          <a:p>
            <a:r>
              <a:rPr lang="en-US" dirty="0"/>
              <a:t>Understand distributed source control</a:t>
            </a:r>
          </a:p>
        </p:txBody>
      </p:sp>
      <p:sp>
        <p:nvSpPr>
          <p:cNvPr id="3" name="Rectangle 2">
            <a:extLst>
              <a:ext uri="{FF2B5EF4-FFF2-40B4-BE49-F238E27FC236}">
                <a16:creationId xmlns:a16="http://schemas.microsoft.com/office/drawing/2014/main" id="{B962F219-48D5-4187-A47A-900B8F1172FF}"/>
              </a:ext>
              <a:ext uri="{C183D7F6-B498-43B3-948B-1728B52AA6E4}">
                <adec:decorative xmlns:adec="http://schemas.microsoft.com/office/drawing/2017/decorative" val="1"/>
              </a:ext>
            </a:extLst>
          </p:cNvPr>
          <p:cNvSpPr/>
          <p:nvPr/>
        </p:nvSpPr>
        <p:spPr bwMode="auto">
          <a:xfrm>
            <a:off x="418644" y="1399774"/>
            <a:ext cx="11359074" cy="312659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42423499-ACD8-4E1D-B2FB-69D48D7773F9}"/>
              </a:ext>
            </a:extLst>
          </p:cNvPr>
          <p:cNvSpPr txBox="1"/>
          <p:nvPr/>
        </p:nvSpPr>
        <p:spPr>
          <a:xfrm>
            <a:off x="788456" y="3429827"/>
            <a:ext cx="1246193" cy="271554"/>
          </a:xfrm>
          <a:prstGeom prst="rect">
            <a:avLst/>
          </a:prstGeom>
          <a:noFill/>
        </p:spPr>
        <p:txBody>
          <a:bodyPr wrap="square" lIns="0" tIns="0" rIns="0" bIns="0" rtlCol="0">
            <a:spAutoFit/>
          </a:bodyPr>
          <a:lstStyle/>
          <a:p>
            <a:pPr algn="ctr">
              <a:lnSpc>
                <a:spcPct val="90000"/>
              </a:lnSpc>
              <a:spcAft>
                <a:spcPts val="588"/>
              </a:spcAft>
            </a:pPr>
            <a:r>
              <a:rPr lang="en-IN" sz="1961"/>
              <a:t>Distributed</a:t>
            </a:r>
          </a:p>
        </p:txBody>
      </p:sp>
      <p:pic>
        <p:nvPicPr>
          <p:cNvPr id="19" name="Picture 18">
            <a:extLst>
              <a:ext uri="{FF2B5EF4-FFF2-40B4-BE49-F238E27FC236}">
                <a16:creationId xmlns:a16="http://schemas.microsoft.com/office/drawing/2014/main" id="{6F89A4DA-7DE6-4658-BDAF-08F39082AA0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94304" y="2224756"/>
            <a:ext cx="1034498" cy="1034498"/>
          </a:xfrm>
          <a:prstGeom prst="rect">
            <a:avLst/>
          </a:prstGeom>
        </p:spPr>
      </p:pic>
      <p:graphicFrame>
        <p:nvGraphicFramePr>
          <p:cNvPr id="5" name="Table 4" descr="Strengths are cross platform, open source, offline support, and history. Best used for small codebases, evolving open course, distributed teams, and Greenfield projects">
            <a:extLst>
              <a:ext uri="{FF2B5EF4-FFF2-40B4-BE49-F238E27FC236}">
                <a16:creationId xmlns:a16="http://schemas.microsoft.com/office/drawing/2014/main" id="{2DA0A556-5388-4F92-8C96-C3D0C33EBDD1}"/>
              </a:ext>
            </a:extLst>
          </p:cNvPr>
          <p:cNvGraphicFramePr>
            <a:graphicFrameLocks noGrp="1"/>
          </p:cNvGraphicFramePr>
          <p:nvPr/>
        </p:nvGraphicFramePr>
        <p:xfrm>
          <a:off x="2543420" y="1588390"/>
          <a:ext cx="9046074" cy="2755347"/>
        </p:xfrm>
        <a:graphic>
          <a:graphicData uri="http://schemas.openxmlformats.org/drawingml/2006/table">
            <a:tbl>
              <a:tblPr firstRow="1" bandRow="1">
                <a:tableStyleId>{5C22544A-7EE6-4342-B048-85BDC9FD1C3A}</a:tableStyleId>
              </a:tblPr>
              <a:tblGrid>
                <a:gridCol w="4523037">
                  <a:extLst>
                    <a:ext uri="{9D8B030D-6E8A-4147-A177-3AD203B41FA5}">
                      <a16:colId xmlns:a16="http://schemas.microsoft.com/office/drawing/2014/main" val="3422310454"/>
                    </a:ext>
                  </a:extLst>
                </a:gridCol>
                <a:gridCol w="4523037">
                  <a:extLst>
                    <a:ext uri="{9D8B030D-6E8A-4147-A177-3AD203B41FA5}">
                      <a16:colId xmlns:a16="http://schemas.microsoft.com/office/drawing/2014/main" val="3414123394"/>
                    </a:ext>
                  </a:extLst>
                </a:gridCol>
              </a:tblGrid>
              <a:tr h="478093">
                <a:tc>
                  <a:txBody>
                    <a:bodyPr/>
                    <a:lstStyle/>
                    <a:p>
                      <a:pPr algn="l">
                        <a:lnSpc>
                          <a:spcPct val="100000"/>
                        </a:lnSpc>
                      </a:pPr>
                      <a:r>
                        <a:rPr lang="en-US" sz="2000" b="0" dirty="0">
                          <a:solidFill>
                            <a:schemeClr val="bg1"/>
                          </a:solidFill>
                          <a:latin typeface="+mj-lt"/>
                        </a:rPr>
                        <a:t>Strengths</a:t>
                      </a:r>
                    </a:p>
                  </a:txBody>
                  <a:tcPr marL="91427" marR="91427" marT="89642" marB="89642"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tc>
                  <a:txBody>
                    <a:bodyPr/>
                    <a:lstStyle/>
                    <a:p>
                      <a:pPr algn="l">
                        <a:lnSpc>
                          <a:spcPct val="100000"/>
                        </a:lnSpc>
                      </a:pPr>
                      <a:r>
                        <a:rPr lang="en-US" sz="2000" b="0" dirty="0">
                          <a:solidFill>
                            <a:schemeClr val="bg1"/>
                          </a:solidFill>
                          <a:latin typeface="+mj-lt"/>
                        </a:rPr>
                        <a:t>Best Used for</a:t>
                      </a:r>
                    </a:p>
                  </a:txBody>
                  <a:tcPr marL="91427" marR="91427" marT="89642" marB="89642"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rgbClr val="243A5E"/>
                      </a:solidFill>
                      <a:prstDash val="solid"/>
                      <a:round/>
                      <a:headEnd type="none" w="med" len="med"/>
                      <a:tailEnd type="none" w="med" len="med"/>
                    </a:lnB>
                    <a:solidFill>
                      <a:srgbClr val="243A5E"/>
                    </a:solidFill>
                  </a:tcPr>
                </a:tc>
                <a:extLst>
                  <a:ext uri="{0D108BD9-81ED-4DB2-BD59-A6C34878D82A}">
                    <a16:rowId xmlns:a16="http://schemas.microsoft.com/office/drawing/2014/main" val="1907515957"/>
                  </a:ext>
                </a:extLst>
              </a:tr>
              <a:tr h="2271263">
                <a:tc>
                  <a:txBody>
                    <a:bodyPr/>
                    <a:lstStyle/>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Cross platform support</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An open-source friendly code review model via pull requests</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Complete offline support</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Portable history</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An enthusiastic growing </a:t>
                      </a:r>
                      <a:r>
                        <a:rPr lang="en-US" sz="1800" kern="1200">
                          <a:solidFill>
                            <a:schemeClr val="tx1"/>
                          </a:solidFill>
                          <a:latin typeface="+mn-lt"/>
                          <a:ea typeface="+mn-ea"/>
                          <a:cs typeface="+mn-cs"/>
                        </a:rPr>
                        <a:t>user base</a:t>
                      </a:r>
                      <a:endParaRPr lang="en-US" sz="1800" kern="1200" dirty="0">
                        <a:solidFill>
                          <a:schemeClr val="tx1"/>
                        </a:solidFill>
                        <a:latin typeface="+mn-lt"/>
                        <a:ea typeface="+mn-ea"/>
                        <a:cs typeface="+mn-cs"/>
                      </a:endParaRPr>
                    </a:p>
                  </a:txBody>
                  <a:tcPr marL="91427" marR="91427" marT="45713" marB="45713">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Smaller size (in bytes) and modular codebases</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Evolving through open-source</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Highly distributed teams</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Teams working across platforms</a:t>
                      </a:r>
                    </a:p>
                    <a:p>
                      <a:pPr marL="285750" indent="-285750" algn="l" defTabSz="932742" rtl="0" eaLnBrk="1" latinLnBrk="0" hangingPunct="1">
                        <a:lnSpc>
                          <a:spcPct val="100000"/>
                        </a:lnSpc>
                        <a:spcBef>
                          <a:spcPts val="1000"/>
                        </a:spcBef>
                        <a:buFont typeface="Arial" panose="020B0604020202020204" pitchFamily="34" charset="0"/>
                        <a:buChar char="•"/>
                      </a:pPr>
                      <a:r>
                        <a:rPr lang="en-US" sz="1800" kern="1200" dirty="0">
                          <a:solidFill>
                            <a:schemeClr val="tx1"/>
                          </a:solidFill>
                          <a:latin typeface="+mn-lt"/>
                          <a:ea typeface="+mn-ea"/>
                          <a:cs typeface="+mn-cs"/>
                        </a:rPr>
                        <a:t>Greenfield codebases</a:t>
                      </a:r>
                    </a:p>
                  </a:txBody>
                  <a:tcPr marL="91427" marR="91427" marT="45713" marB="45713">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4803929"/>
                  </a:ext>
                </a:extLst>
              </a:tr>
            </a:tbl>
          </a:graphicData>
        </a:graphic>
      </p:graphicFrame>
      <p:sp>
        <p:nvSpPr>
          <p:cNvPr id="6" name="Rectangle 5">
            <a:extLst>
              <a:ext uri="{FF2B5EF4-FFF2-40B4-BE49-F238E27FC236}">
                <a16:creationId xmlns:a16="http://schemas.microsoft.com/office/drawing/2014/main" id="{D105F768-F790-48F1-819D-009C7FF56511}"/>
              </a:ext>
            </a:extLst>
          </p:cNvPr>
          <p:cNvSpPr/>
          <p:nvPr/>
        </p:nvSpPr>
        <p:spPr>
          <a:xfrm>
            <a:off x="426385" y="4688049"/>
            <a:ext cx="5597455" cy="144654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defTabSz="1045784">
              <a:spcBef>
                <a:spcPts val="980"/>
              </a:spcBef>
            </a:pPr>
            <a:r>
              <a:rPr lang="en-US" sz="2353" dirty="0">
                <a:solidFill>
                  <a:schemeClr val="tx1"/>
                </a:solidFill>
                <a:latin typeface="+mj-lt"/>
              </a:rPr>
              <a:t>Every developer clones a copy </a:t>
            </a:r>
            <a:br>
              <a:rPr lang="en-US" sz="2353" dirty="0">
                <a:latin typeface="+mj-lt"/>
              </a:rPr>
            </a:br>
            <a:r>
              <a:rPr lang="en-US" sz="2353" dirty="0">
                <a:solidFill>
                  <a:schemeClr val="tx1"/>
                </a:solidFill>
                <a:latin typeface="+mj-lt"/>
              </a:rPr>
              <a:t>of a repository and has the full </a:t>
            </a:r>
            <a:br>
              <a:rPr lang="en-US" sz="2353" dirty="0">
                <a:latin typeface="+mj-lt"/>
              </a:rPr>
            </a:br>
            <a:r>
              <a:rPr lang="en-US" sz="2353" dirty="0">
                <a:solidFill>
                  <a:schemeClr val="tx1"/>
                </a:solidFill>
                <a:latin typeface="+mj-lt"/>
              </a:rPr>
              <a:t>history of the project.</a:t>
            </a:r>
          </a:p>
        </p:txBody>
      </p:sp>
      <p:sp>
        <p:nvSpPr>
          <p:cNvPr id="17" name="Rectangle 16">
            <a:extLst>
              <a:ext uri="{FF2B5EF4-FFF2-40B4-BE49-F238E27FC236}">
                <a16:creationId xmlns:a16="http://schemas.microsoft.com/office/drawing/2014/main" id="{B21DAB0A-E7AE-4112-871D-BDF308F0DAD8}"/>
              </a:ext>
            </a:extLst>
          </p:cNvPr>
          <p:cNvSpPr/>
          <p:nvPr/>
        </p:nvSpPr>
        <p:spPr>
          <a:xfrm>
            <a:off x="6175903" y="4688049"/>
            <a:ext cx="5597455" cy="144654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defTabSz="1045784">
              <a:spcBef>
                <a:spcPts val="980"/>
              </a:spcBef>
            </a:pPr>
            <a:r>
              <a:rPr lang="en-US" sz="2353" dirty="0">
                <a:solidFill>
                  <a:schemeClr val="tx1"/>
                </a:solidFill>
                <a:latin typeface="+mj-lt"/>
              </a:rPr>
              <a:t>Common distributed source </a:t>
            </a:r>
            <a:br>
              <a:rPr lang="en-US" sz="2353" dirty="0">
                <a:latin typeface="+mj-lt"/>
              </a:rPr>
            </a:br>
            <a:r>
              <a:rPr lang="en-US" sz="2353" dirty="0">
                <a:solidFill>
                  <a:schemeClr val="tx1"/>
                </a:solidFill>
                <a:latin typeface="+mj-lt"/>
              </a:rPr>
              <a:t>control systems are Mercurial, </a:t>
            </a:r>
            <a:br>
              <a:rPr lang="en-US" sz="2353" dirty="0">
                <a:latin typeface="+mj-lt"/>
              </a:rPr>
            </a:br>
            <a:r>
              <a:rPr lang="en-US" sz="2353" dirty="0">
                <a:solidFill>
                  <a:schemeClr val="tx1"/>
                </a:solidFill>
                <a:latin typeface="+mj-lt"/>
              </a:rPr>
              <a:t>Git, and Bazaar.</a:t>
            </a:r>
          </a:p>
        </p:txBody>
      </p:sp>
    </p:spTree>
    <p:extLst>
      <p:ext uri="{BB962C8B-B14F-4D97-AF65-F5344CB8AC3E}">
        <p14:creationId xmlns:p14="http://schemas.microsoft.com/office/powerpoint/2010/main" val="8392264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83E9-9D3F-4D27-92C5-3271240ED3D2}"/>
              </a:ext>
            </a:extLst>
          </p:cNvPr>
          <p:cNvSpPr>
            <a:spLocks noGrp="1"/>
          </p:cNvSpPr>
          <p:nvPr>
            <p:ph type="title"/>
          </p:nvPr>
        </p:nvSpPr>
        <p:spPr/>
        <p:txBody>
          <a:bodyPr/>
          <a:lstStyle/>
          <a:p>
            <a:r>
              <a:rPr lang="en-US" dirty="0"/>
              <a:t>W</a:t>
            </a:r>
            <a:r>
              <a:rPr lang="en-US" sz="3200" dirty="0"/>
              <a:t>orking with Git</a:t>
            </a:r>
          </a:p>
        </p:txBody>
      </p:sp>
      <p:sp>
        <p:nvSpPr>
          <p:cNvPr id="4" name="Rectangle 3">
            <a:extLst>
              <a:ext uri="{FF2B5EF4-FFF2-40B4-BE49-F238E27FC236}">
                <a16:creationId xmlns:a16="http://schemas.microsoft.com/office/drawing/2014/main" id="{A72F1B42-D009-15CF-5FB7-055BCC32821E}"/>
              </a:ext>
              <a:ext uri="{C183D7F6-B498-43B3-948B-1728B52AA6E4}">
                <adec:decorative xmlns:adec="http://schemas.microsoft.com/office/drawing/2017/decorative" val="1"/>
              </a:ext>
            </a:extLst>
          </p:cNvPr>
          <p:cNvSpPr>
            <a:spLocks/>
          </p:cNvSpPr>
          <p:nvPr/>
        </p:nvSpPr>
        <p:spPr bwMode="auto">
          <a:xfrm>
            <a:off x="579438" y="1289051"/>
            <a:ext cx="11013474" cy="4983734"/>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217AA47E-2B08-9725-E2DB-5D320FC98C3D}"/>
              </a:ext>
            </a:extLst>
          </p:cNvPr>
          <p:cNvSpPr/>
          <p:nvPr/>
        </p:nvSpPr>
        <p:spPr>
          <a:xfrm>
            <a:off x="4857150" y="3206752"/>
            <a:ext cx="2458050" cy="1148332"/>
          </a:xfrm>
          <a:prstGeom prst="rect">
            <a:avLst/>
          </a:prstGeom>
        </p:spPr>
        <p:txBody>
          <a:bodyPr wrap="square" anchor="ctr">
            <a:noAutofit/>
          </a:bodyPr>
          <a:lstStyle/>
          <a:p>
            <a:pPr algn="ctr"/>
            <a:r>
              <a:rPr lang="en-US" sz="4000" dirty="0">
                <a:latin typeface="Segoe UI Semibold" panose="020B0702040204020203" pitchFamily="34" charset="0"/>
                <a:cs typeface="Segoe UI Semibold" panose="020B0702040204020203" pitchFamily="34" charset="0"/>
              </a:rPr>
              <a:t>DEMO</a:t>
            </a:r>
            <a:endParaRPr lang="en-US" sz="24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9022642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9E3D-4FF1-4906-A3C3-FC0952ABB578}"/>
              </a:ext>
            </a:extLst>
          </p:cNvPr>
          <p:cNvSpPr>
            <a:spLocks noGrp="1"/>
          </p:cNvSpPr>
          <p:nvPr>
            <p:ph type="title"/>
          </p:nvPr>
        </p:nvSpPr>
        <p:spPr/>
        <p:txBody>
          <a:bodyPr/>
          <a:lstStyle/>
          <a:p>
            <a:r>
              <a:rPr lang="en-US" sz="3200" dirty="0"/>
              <a:t>Introduction to Azure Repos</a:t>
            </a:r>
          </a:p>
        </p:txBody>
      </p:sp>
      <p:sp>
        <p:nvSpPr>
          <p:cNvPr id="3" name="Oval 2">
            <a:extLst>
              <a:ext uri="{FF2B5EF4-FFF2-40B4-BE49-F238E27FC236}">
                <a16:creationId xmlns:a16="http://schemas.microsoft.com/office/drawing/2014/main" id="{68B6A5B1-BA35-6DD5-81AA-DD740039C469}"/>
              </a:ext>
            </a:extLst>
          </p:cNvPr>
          <p:cNvSpPr/>
          <p:nvPr/>
        </p:nvSpPr>
        <p:spPr bwMode="auto">
          <a:xfrm>
            <a:off x="608772" y="1546330"/>
            <a:ext cx="588728" cy="588728"/>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1</a:t>
            </a:r>
            <a:endParaRPr lang="en-US" sz="2400" b="1" dirty="0">
              <a:solidFill>
                <a:schemeClr val="tx1"/>
              </a:solidFill>
            </a:endParaRPr>
          </a:p>
        </p:txBody>
      </p:sp>
      <p:sp>
        <p:nvSpPr>
          <p:cNvPr id="9" name="Rectangle 8">
            <a:extLst>
              <a:ext uri="{FF2B5EF4-FFF2-40B4-BE49-F238E27FC236}">
                <a16:creationId xmlns:a16="http://schemas.microsoft.com/office/drawing/2014/main" id="{579A0BE3-AA1B-41A0-BA74-113E3979322B}"/>
              </a:ext>
            </a:extLst>
          </p:cNvPr>
          <p:cNvSpPr>
            <a:spLocks/>
          </p:cNvSpPr>
          <p:nvPr/>
        </p:nvSpPr>
        <p:spPr bwMode="auto">
          <a:xfrm>
            <a:off x="1395167" y="1546330"/>
            <a:ext cx="10367297" cy="29477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2200" dirty="0">
                <a:solidFill>
                  <a:schemeClr val="tx1"/>
                </a:solidFill>
                <a:latin typeface="+mj-lt"/>
              </a:rPr>
              <a:t>Set of version control tools to manage your code:</a:t>
            </a:r>
          </a:p>
          <a:p>
            <a:pPr marL="334963" indent="-217488">
              <a:spcAft>
                <a:spcPts val="1200"/>
              </a:spcAft>
              <a:buSzPct val="90000"/>
              <a:buFont typeface="Arial"/>
              <a:buChar char="•"/>
            </a:pPr>
            <a:r>
              <a:rPr lang="en-US" sz="1800" dirty="0">
                <a:solidFill>
                  <a:schemeClr val="tx1"/>
                </a:solidFill>
              </a:rPr>
              <a:t>Tightly integrated with other Azure DevOps features</a:t>
            </a:r>
            <a:endParaRPr lang="en-US" sz="1800" dirty="0">
              <a:solidFill>
                <a:schemeClr val="tx1"/>
              </a:solidFill>
              <a:cs typeface="Segoe UI"/>
            </a:endParaRPr>
          </a:p>
          <a:p>
            <a:pPr marL="334963" indent="-217488">
              <a:spcAft>
                <a:spcPts val="1200"/>
              </a:spcAft>
              <a:buSzPct val="90000"/>
              <a:buFont typeface="Arial"/>
              <a:buChar char="•"/>
            </a:pPr>
            <a:r>
              <a:rPr lang="en-US" sz="1800" dirty="0">
                <a:solidFill>
                  <a:schemeClr val="tx1"/>
                </a:solidFill>
              </a:rPr>
              <a:t>Can connect from common development environments</a:t>
            </a:r>
            <a:endParaRPr lang="en-US" sz="1800" dirty="0">
              <a:solidFill>
                <a:schemeClr val="tx1"/>
              </a:solidFill>
              <a:cs typeface="Segoe UI"/>
            </a:endParaRPr>
          </a:p>
          <a:p>
            <a:pPr marL="334963" indent="-217488">
              <a:spcAft>
                <a:spcPts val="1200"/>
              </a:spcAft>
              <a:buSzPct val="90000"/>
              <a:buFont typeface="Arial"/>
              <a:buChar char="•"/>
            </a:pPr>
            <a:r>
              <a:rPr lang="en-US" sz="1800" dirty="0">
                <a:solidFill>
                  <a:schemeClr val="tx1"/>
                </a:solidFill>
              </a:rPr>
              <a:t>Policy based management to protect branches</a:t>
            </a:r>
            <a:endParaRPr lang="en-US" sz="1800" dirty="0">
              <a:solidFill>
                <a:schemeClr val="tx1"/>
              </a:solidFill>
              <a:cs typeface="Segoe UI"/>
            </a:endParaRPr>
          </a:p>
          <a:p>
            <a:pPr marL="334963" indent="-217488">
              <a:spcAft>
                <a:spcPts val="1800"/>
              </a:spcAft>
              <a:buSzPct val="90000"/>
              <a:buFont typeface="Arial"/>
              <a:buChar char="•"/>
            </a:pPr>
            <a:r>
              <a:rPr lang="en-US" sz="1800" dirty="0">
                <a:solidFill>
                  <a:schemeClr val="tx1"/>
                </a:solidFill>
              </a:rPr>
              <a:t>Offers two styles of version control:</a:t>
            </a:r>
            <a:endParaRPr lang="en-US" sz="1961" dirty="0">
              <a:solidFill>
                <a:schemeClr val="tx1"/>
              </a:solidFill>
              <a:cs typeface="Segoe UI"/>
            </a:endParaRPr>
          </a:p>
          <a:p>
            <a:pPr marL="739775" indent="-282575">
              <a:spcAft>
                <a:spcPts val="1200"/>
              </a:spcAft>
              <a:buFont typeface="Segoe UI" panose="020B0502040204020203" pitchFamily="34" charset="0"/>
              <a:buChar char="–"/>
            </a:pPr>
            <a:r>
              <a:rPr lang="en-US" sz="1600" b="1" dirty="0">
                <a:solidFill>
                  <a:schemeClr val="tx1"/>
                </a:solidFill>
              </a:rPr>
              <a:t>Git: </a:t>
            </a:r>
            <a:r>
              <a:rPr lang="en-US" sz="1600" dirty="0">
                <a:solidFill>
                  <a:schemeClr val="tx1"/>
                </a:solidFill>
              </a:rPr>
              <a:t>Distributed version control</a:t>
            </a:r>
            <a:endParaRPr lang="en-US" sz="1600" dirty="0">
              <a:solidFill>
                <a:schemeClr val="tx1"/>
              </a:solidFill>
              <a:cs typeface="Segoe UI"/>
            </a:endParaRPr>
          </a:p>
          <a:p>
            <a:pPr marL="739775" indent="-282575">
              <a:spcAft>
                <a:spcPts val="1200"/>
              </a:spcAft>
              <a:buFont typeface="Segoe UI" panose="020B0502040204020203" pitchFamily="34" charset="0"/>
              <a:buChar char="–"/>
            </a:pPr>
            <a:r>
              <a:rPr lang="en-US" sz="1600" b="1" dirty="0">
                <a:solidFill>
                  <a:schemeClr val="tx1"/>
                </a:solidFill>
              </a:rPr>
              <a:t>Team Foundation Version Control (TFVC): </a:t>
            </a:r>
            <a:r>
              <a:rPr lang="en-US" sz="1600" dirty="0">
                <a:solidFill>
                  <a:schemeClr val="tx1"/>
                </a:solidFill>
              </a:rPr>
              <a:t>Centralized version control</a:t>
            </a:r>
          </a:p>
        </p:txBody>
      </p:sp>
    </p:spTree>
    <p:extLst>
      <p:ext uri="{BB962C8B-B14F-4D97-AF65-F5344CB8AC3E}">
        <p14:creationId xmlns:p14="http://schemas.microsoft.com/office/powerpoint/2010/main" val="9056046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9E3D-4FF1-4906-A3C3-FC0952ABB578}"/>
              </a:ext>
            </a:extLst>
          </p:cNvPr>
          <p:cNvSpPr>
            <a:spLocks noGrp="1"/>
          </p:cNvSpPr>
          <p:nvPr>
            <p:ph type="title"/>
          </p:nvPr>
        </p:nvSpPr>
        <p:spPr/>
        <p:txBody>
          <a:bodyPr/>
          <a:lstStyle/>
          <a:p>
            <a:r>
              <a:rPr lang="en-US" sz="3200" dirty="0"/>
              <a:t>Introduction to GitHub</a:t>
            </a:r>
          </a:p>
        </p:txBody>
      </p:sp>
      <p:sp>
        <p:nvSpPr>
          <p:cNvPr id="3" name="Oval 2">
            <a:extLst>
              <a:ext uri="{FF2B5EF4-FFF2-40B4-BE49-F238E27FC236}">
                <a16:creationId xmlns:a16="http://schemas.microsoft.com/office/drawing/2014/main" id="{848CE1C4-2A6A-99A1-1F41-B1C5E202AF41}"/>
              </a:ext>
            </a:extLst>
          </p:cNvPr>
          <p:cNvSpPr>
            <a:spLocks/>
          </p:cNvSpPr>
          <p:nvPr/>
        </p:nvSpPr>
        <p:spPr bwMode="auto">
          <a:xfrm>
            <a:off x="608772" y="1546330"/>
            <a:ext cx="588728" cy="588728"/>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5" name="Oval 4">
            <a:extLst>
              <a:ext uri="{FF2B5EF4-FFF2-40B4-BE49-F238E27FC236}">
                <a16:creationId xmlns:a16="http://schemas.microsoft.com/office/drawing/2014/main" id="{B6A1DCCD-350B-2C51-D030-20959FD4B1B2}"/>
              </a:ext>
            </a:extLst>
          </p:cNvPr>
          <p:cNvSpPr>
            <a:spLocks/>
          </p:cNvSpPr>
          <p:nvPr/>
        </p:nvSpPr>
        <p:spPr bwMode="auto">
          <a:xfrm>
            <a:off x="608772" y="2819796"/>
            <a:ext cx="588728" cy="588728"/>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4" name="Text Placeholder 7">
            <a:extLst>
              <a:ext uri="{FF2B5EF4-FFF2-40B4-BE49-F238E27FC236}">
                <a16:creationId xmlns:a16="http://schemas.microsoft.com/office/drawing/2014/main" id="{FF4ED1B9-6B7F-F68A-7929-A3FE886F1A30}"/>
              </a:ext>
            </a:extLst>
          </p:cNvPr>
          <p:cNvSpPr txBox="1">
            <a:spLocks/>
          </p:cNvSpPr>
          <p:nvPr/>
        </p:nvSpPr>
        <p:spPr>
          <a:xfrm>
            <a:off x="1395167" y="1625251"/>
            <a:ext cx="10367297" cy="430887"/>
          </a:xfrm>
          <a:prstGeom prst="rect">
            <a:avLst/>
          </a:prstGeom>
        </p:spPr>
        <p:txBody>
          <a:bodyPr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300"/>
              </a:spcAft>
              <a:buNone/>
              <a:defRPr/>
            </a:pPr>
            <a:r>
              <a:rPr lang="en-US" sz="2200" dirty="0">
                <a:latin typeface="+mj-lt"/>
              </a:rPr>
              <a:t>Largest open-source community</a:t>
            </a:r>
          </a:p>
        </p:txBody>
      </p:sp>
      <p:sp>
        <p:nvSpPr>
          <p:cNvPr id="6" name="Text Placeholder 7">
            <a:extLst>
              <a:ext uri="{FF2B5EF4-FFF2-40B4-BE49-F238E27FC236}">
                <a16:creationId xmlns:a16="http://schemas.microsoft.com/office/drawing/2014/main" id="{D4D7AE38-2935-1804-5D86-AE28B59A1439}"/>
              </a:ext>
            </a:extLst>
          </p:cNvPr>
          <p:cNvSpPr txBox="1">
            <a:spLocks/>
          </p:cNvSpPr>
          <p:nvPr/>
        </p:nvSpPr>
        <p:spPr>
          <a:xfrm>
            <a:off x="1395167" y="2819796"/>
            <a:ext cx="10367297" cy="2785378"/>
          </a:xfrm>
          <a:prstGeom prst="rect">
            <a:avLst/>
          </a:prstGeom>
        </p:spPr>
        <p:txBody>
          <a:bodyPr lIns="91440" tIns="45720" rIns="91440" bIns="4572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600"/>
              </a:spcBef>
              <a:spcAft>
                <a:spcPts val="300"/>
              </a:spcAft>
              <a:buNone/>
              <a:defRPr/>
            </a:pPr>
            <a:r>
              <a:rPr lang="en-US" sz="2200" dirty="0">
                <a:latin typeface="+mj-lt"/>
              </a:rPr>
              <a:t>Features of GitHub:</a:t>
            </a:r>
          </a:p>
          <a:p>
            <a:pPr marL="339725" indent="-222250">
              <a:spcBef>
                <a:spcPts val="600"/>
              </a:spcBef>
              <a:spcAft>
                <a:spcPts val="300"/>
              </a:spcAft>
            </a:pPr>
            <a:r>
              <a:rPr lang="en-US" sz="1800" dirty="0"/>
              <a:t>Automate from code to cloud</a:t>
            </a:r>
          </a:p>
          <a:p>
            <a:pPr marL="339725" indent="-222250">
              <a:spcBef>
                <a:spcPts val="600"/>
              </a:spcBef>
              <a:spcAft>
                <a:spcPts val="300"/>
              </a:spcAft>
            </a:pPr>
            <a:r>
              <a:rPr lang="en-US" sz="1800" dirty="0"/>
              <a:t>Securing software, together</a:t>
            </a:r>
          </a:p>
          <a:p>
            <a:pPr marL="339725" indent="-222250">
              <a:spcBef>
                <a:spcPts val="600"/>
              </a:spcBef>
              <a:spcAft>
                <a:spcPts val="300"/>
              </a:spcAft>
            </a:pPr>
            <a:r>
              <a:rPr lang="en-US" sz="1800" dirty="0"/>
              <a:t>Seamless code review</a:t>
            </a:r>
          </a:p>
          <a:p>
            <a:pPr marL="339725" indent="-222250">
              <a:spcBef>
                <a:spcPts val="600"/>
              </a:spcBef>
              <a:spcAft>
                <a:spcPts val="300"/>
              </a:spcAft>
            </a:pPr>
            <a:r>
              <a:rPr lang="en-US" sz="1800" dirty="0"/>
              <a:t>Code and documentation in one place</a:t>
            </a:r>
          </a:p>
          <a:p>
            <a:pPr marL="339725" indent="-222250">
              <a:spcBef>
                <a:spcPts val="600"/>
              </a:spcBef>
              <a:spcAft>
                <a:spcPts val="300"/>
              </a:spcAft>
            </a:pPr>
            <a:r>
              <a:rPr lang="en-US" sz="1800" dirty="0"/>
              <a:t>Coordinate</a:t>
            </a:r>
          </a:p>
          <a:p>
            <a:pPr marL="339725" indent="-222250">
              <a:spcBef>
                <a:spcPts val="600"/>
              </a:spcBef>
              <a:spcAft>
                <a:spcPts val="300"/>
              </a:spcAft>
            </a:pPr>
            <a:r>
              <a:rPr lang="en-US" sz="1800" dirty="0"/>
              <a:t>Manage teams</a:t>
            </a:r>
          </a:p>
        </p:txBody>
      </p:sp>
      <p:cxnSp>
        <p:nvCxnSpPr>
          <p:cNvPr id="17" name="Straight Connector 16">
            <a:extLst>
              <a:ext uri="{FF2B5EF4-FFF2-40B4-BE49-F238E27FC236}">
                <a16:creationId xmlns:a16="http://schemas.microsoft.com/office/drawing/2014/main" id="{CBEBDD6C-59E3-4941-B780-88D3B3F73FFC}"/>
              </a:ext>
              <a:ext uri="{C183D7F6-B498-43B3-948B-1728B52AA6E4}">
                <adec:decorative xmlns:adec="http://schemas.microsoft.com/office/drawing/2017/decorative" val="1"/>
              </a:ext>
            </a:extLst>
          </p:cNvPr>
          <p:cNvCxnSpPr>
            <a:cxnSpLocks/>
          </p:cNvCxnSpPr>
          <p:nvPr/>
        </p:nvCxnSpPr>
        <p:spPr>
          <a:xfrm>
            <a:off x="1395167" y="2452206"/>
            <a:ext cx="10367297"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1623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91E9-ECA2-9A08-4BF0-A46C678388ED}"/>
              </a:ext>
            </a:extLst>
          </p:cNvPr>
          <p:cNvSpPr>
            <a:spLocks noGrp="1"/>
          </p:cNvSpPr>
          <p:nvPr>
            <p:ph type="title"/>
          </p:nvPr>
        </p:nvSpPr>
        <p:spPr/>
        <p:txBody>
          <a:bodyPr/>
          <a:lstStyle/>
          <a:p>
            <a:r>
              <a:rPr lang="en-US" dirty="0"/>
              <a:t>Explore branch workflow types</a:t>
            </a:r>
          </a:p>
        </p:txBody>
      </p:sp>
      <p:sp>
        <p:nvSpPr>
          <p:cNvPr id="10" name="Oval 9" descr="icon of a finger pushing a button">
            <a:extLst>
              <a:ext uri="{FF2B5EF4-FFF2-40B4-BE49-F238E27FC236}">
                <a16:creationId xmlns:a16="http://schemas.microsoft.com/office/drawing/2014/main" id="{3B6280A4-F29B-B6D6-AC39-981BF0E83A7D}"/>
              </a:ext>
            </a:extLst>
          </p:cNvPr>
          <p:cNvSpPr>
            <a:spLocks/>
          </p:cNvSpPr>
          <p:nvPr/>
        </p:nvSpPr>
        <p:spPr bwMode="auto">
          <a:xfrm>
            <a:off x="624243" y="156180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11" name="Rectangle 10">
            <a:extLst>
              <a:ext uri="{FF2B5EF4-FFF2-40B4-BE49-F238E27FC236}">
                <a16:creationId xmlns:a16="http://schemas.microsoft.com/office/drawing/2014/main" id="{EA5CAFFE-0006-B883-DCBF-5681D4863C3B}"/>
              </a:ext>
            </a:extLst>
          </p:cNvPr>
          <p:cNvSpPr>
            <a:spLocks/>
          </p:cNvSpPr>
          <p:nvPr/>
        </p:nvSpPr>
        <p:spPr bwMode="auto">
          <a:xfrm>
            <a:off x="1322172" y="1502141"/>
            <a:ext cx="10273627"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latin typeface="+mj-lt"/>
              </a:rPr>
              <a:t>Feature branching </a:t>
            </a:r>
            <a:r>
              <a:rPr lang="en-US" sz="2200" dirty="0">
                <a:solidFill>
                  <a:schemeClr val="tx1"/>
                </a:solidFill>
              </a:rPr>
              <a:t>– All feature development should take place in a dedicated branch instead of the main branch.</a:t>
            </a:r>
          </a:p>
        </p:txBody>
      </p:sp>
      <p:sp>
        <p:nvSpPr>
          <p:cNvPr id="12" name="Oval 11" descr="icon of a finger pushing a button">
            <a:extLst>
              <a:ext uri="{FF2B5EF4-FFF2-40B4-BE49-F238E27FC236}">
                <a16:creationId xmlns:a16="http://schemas.microsoft.com/office/drawing/2014/main" id="{A83DC37B-136A-529D-8213-D843111ED978}"/>
              </a:ext>
            </a:extLst>
          </p:cNvPr>
          <p:cNvSpPr>
            <a:spLocks/>
          </p:cNvSpPr>
          <p:nvPr/>
        </p:nvSpPr>
        <p:spPr bwMode="auto">
          <a:xfrm>
            <a:off x="624243" y="250335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13" name="Rectangle 12">
            <a:extLst>
              <a:ext uri="{FF2B5EF4-FFF2-40B4-BE49-F238E27FC236}">
                <a16:creationId xmlns:a16="http://schemas.microsoft.com/office/drawing/2014/main" id="{8AAA7424-F698-8807-ADB4-21A24402D60A}"/>
              </a:ext>
            </a:extLst>
          </p:cNvPr>
          <p:cNvSpPr>
            <a:spLocks/>
          </p:cNvSpPr>
          <p:nvPr/>
        </p:nvSpPr>
        <p:spPr bwMode="auto">
          <a:xfrm>
            <a:off x="1322172" y="2612972"/>
            <a:ext cx="1027362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latin typeface="+mj-lt"/>
              </a:rPr>
              <a:t>Forking Workflow </a:t>
            </a:r>
            <a:r>
              <a:rPr lang="en-US" sz="2200" dirty="0">
                <a:solidFill>
                  <a:schemeClr val="tx1"/>
                </a:solidFill>
              </a:rPr>
              <a:t>– Every developer uses a server-side repository.</a:t>
            </a:r>
          </a:p>
        </p:txBody>
      </p:sp>
      <p:sp>
        <p:nvSpPr>
          <p:cNvPr id="14" name="Oval 13" descr="icon of a finger pushing a button">
            <a:extLst>
              <a:ext uri="{FF2B5EF4-FFF2-40B4-BE49-F238E27FC236}">
                <a16:creationId xmlns:a16="http://schemas.microsoft.com/office/drawing/2014/main" id="{BC5C36FE-D9B0-B81F-7A86-0C9F00875DEF}"/>
              </a:ext>
            </a:extLst>
          </p:cNvPr>
          <p:cNvSpPr>
            <a:spLocks/>
          </p:cNvSpPr>
          <p:nvPr/>
        </p:nvSpPr>
        <p:spPr bwMode="auto">
          <a:xfrm>
            <a:off x="624243" y="344491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5" name="Rectangle 14">
            <a:extLst>
              <a:ext uri="{FF2B5EF4-FFF2-40B4-BE49-F238E27FC236}">
                <a16:creationId xmlns:a16="http://schemas.microsoft.com/office/drawing/2014/main" id="{EB9D2E1D-D302-FFBB-B059-FF6908ACA72A}"/>
              </a:ext>
            </a:extLst>
          </p:cNvPr>
          <p:cNvSpPr>
            <a:spLocks/>
          </p:cNvSpPr>
          <p:nvPr/>
        </p:nvSpPr>
        <p:spPr bwMode="auto">
          <a:xfrm>
            <a:off x="1322172" y="3403204"/>
            <a:ext cx="10273627" cy="13747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398"/>
              </a:spcAft>
            </a:pPr>
            <a:r>
              <a:rPr lang="en-US" sz="2200" dirty="0">
                <a:solidFill>
                  <a:schemeClr val="tx1"/>
                </a:solidFill>
                <a:latin typeface="+mj-lt"/>
              </a:rPr>
              <a:t>Evaluate the workflow:</a:t>
            </a:r>
          </a:p>
          <a:p>
            <a:pPr marL="342900" indent="-231775">
              <a:spcAft>
                <a:spcPts val="600"/>
              </a:spcAft>
              <a:buSzPct val="90000"/>
              <a:buFont typeface="Arial" panose="020B0604020202020204" pitchFamily="34" charset="0"/>
              <a:buChar char="•"/>
            </a:pPr>
            <a:r>
              <a:rPr lang="en-US" sz="1800" dirty="0">
                <a:solidFill>
                  <a:schemeClr val="tx1"/>
                </a:solidFill>
              </a:rPr>
              <a:t>Does this workflow scale with team size?</a:t>
            </a:r>
          </a:p>
          <a:p>
            <a:pPr marL="342900" indent="-231775">
              <a:spcAft>
                <a:spcPts val="600"/>
              </a:spcAft>
              <a:buSzPct val="90000"/>
              <a:buFont typeface="Arial" panose="020B0604020202020204" pitchFamily="34" charset="0"/>
              <a:buChar char="•"/>
            </a:pPr>
            <a:r>
              <a:rPr lang="en-US" sz="1800" dirty="0">
                <a:solidFill>
                  <a:schemeClr val="tx1"/>
                </a:solidFill>
              </a:rPr>
              <a:t>Is it easy to undo mistakes and errors with this workflow?</a:t>
            </a:r>
          </a:p>
          <a:p>
            <a:pPr marL="342900" indent="-231775">
              <a:spcAft>
                <a:spcPts val="600"/>
              </a:spcAft>
              <a:buSzPct val="90000"/>
              <a:buFont typeface="Arial" panose="020B0604020202020204" pitchFamily="34" charset="0"/>
              <a:buChar char="•"/>
            </a:pPr>
            <a:r>
              <a:rPr lang="en-US" sz="1800" dirty="0">
                <a:solidFill>
                  <a:schemeClr val="tx1"/>
                </a:solidFill>
              </a:rPr>
              <a:t>Does this workflow impose any new unnecessary cognitive overhead to the team?</a:t>
            </a:r>
          </a:p>
        </p:txBody>
      </p:sp>
    </p:spTree>
    <p:extLst>
      <p:ext uri="{BB962C8B-B14F-4D97-AF65-F5344CB8AC3E}">
        <p14:creationId xmlns:p14="http://schemas.microsoft.com/office/powerpoint/2010/main" val="3866418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BFAB-39AD-7477-F8C3-836CA1F1FA91}"/>
              </a:ext>
            </a:extLst>
          </p:cNvPr>
          <p:cNvSpPr>
            <a:spLocks noGrp="1"/>
          </p:cNvSpPr>
          <p:nvPr>
            <p:ph type="title"/>
          </p:nvPr>
        </p:nvSpPr>
        <p:spPr/>
        <p:txBody>
          <a:bodyPr/>
          <a:lstStyle/>
          <a:p>
            <a:r>
              <a:rPr lang="en-US" dirty="0"/>
              <a:t>Learning objectives</a:t>
            </a:r>
          </a:p>
        </p:txBody>
      </p:sp>
      <p:sp>
        <p:nvSpPr>
          <p:cNvPr id="20" name="Title 1">
            <a:extLst>
              <a:ext uri="{FF2B5EF4-FFF2-40B4-BE49-F238E27FC236}">
                <a16:creationId xmlns:a16="http://schemas.microsoft.com/office/drawing/2014/main" id="{5EDB926E-E848-C53F-32EE-C91C2C681A65}"/>
              </a:ext>
            </a:extLst>
          </p:cNvPr>
          <p:cNvSpPr txBox="1">
            <a:spLocks/>
          </p:cNvSpPr>
          <p:nvPr/>
        </p:nvSpPr>
        <p:spPr>
          <a:xfrm>
            <a:off x="588262" y="1274110"/>
            <a:ext cx="8193024" cy="3385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sz="2200" dirty="0">
                <a:latin typeface="+mn-lt"/>
              </a:rPr>
              <a:t>After completing this Learning Path, students will be able to:</a:t>
            </a:r>
          </a:p>
        </p:txBody>
      </p:sp>
      <p:sp>
        <p:nvSpPr>
          <p:cNvPr id="4" name="Oval 3" descr="icon of a finger pushing a button">
            <a:extLst>
              <a:ext uri="{FF2B5EF4-FFF2-40B4-BE49-F238E27FC236}">
                <a16:creationId xmlns:a16="http://schemas.microsoft.com/office/drawing/2014/main" id="{8255DFCB-143E-70C1-6DF4-1C5703C5D6A9}"/>
              </a:ext>
            </a:extLst>
          </p:cNvPr>
          <p:cNvSpPr>
            <a:spLocks/>
          </p:cNvSpPr>
          <p:nvPr/>
        </p:nvSpPr>
        <p:spPr bwMode="auto">
          <a:xfrm>
            <a:off x="588262" y="1874169"/>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1</a:t>
            </a:r>
          </a:p>
        </p:txBody>
      </p:sp>
      <p:sp>
        <p:nvSpPr>
          <p:cNvPr id="5" name="TextBox 4">
            <a:extLst>
              <a:ext uri="{FF2B5EF4-FFF2-40B4-BE49-F238E27FC236}">
                <a16:creationId xmlns:a16="http://schemas.microsoft.com/office/drawing/2014/main" id="{1B3DA8F5-D28E-2A43-B4C5-60B438895DC8}"/>
              </a:ext>
            </a:extLst>
          </p:cNvPr>
          <p:cNvSpPr txBox="1">
            <a:spLocks/>
          </p:cNvSpPr>
          <p:nvPr/>
        </p:nvSpPr>
        <p:spPr>
          <a:xfrm>
            <a:off x="1278671" y="1968396"/>
            <a:ext cx="9859229" cy="369332"/>
          </a:xfrm>
          <a:prstGeom prst="rect">
            <a:avLst/>
          </a:prstGeom>
          <a:noFill/>
        </p:spPr>
        <p:txBody>
          <a:bodyPr wrap="square" anchor="ctr">
            <a:spAutoFit/>
          </a:bodyPr>
          <a:lstStyle/>
          <a:p>
            <a:r>
              <a:rPr lang="en-US" sz="1800" dirty="0"/>
              <a:t>Explain how to structure Git Repos </a:t>
            </a:r>
          </a:p>
        </p:txBody>
      </p:sp>
      <p:sp>
        <p:nvSpPr>
          <p:cNvPr id="6" name="Oval 5" descr="icon of a finger pushing a button">
            <a:extLst>
              <a:ext uri="{FF2B5EF4-FFF2-40B4-BE49-F238E27FC236}">
                <a16:creationId xmlns:a16="http://schemas.microsoft.com/office/drawing/2014/main" id="{5255D3B1-E9A0-1A1C-D0C0-74D3F1BCE57D}"/>
              </a:ext>
            </a:extLst>
          </p:cNvPr>
          <p:cNvSpPr>
            <a:spLocks/>
          </p:cNvSpPr>
          <p:nvPr/>
        </p:nvSpPr>
        <p:spPr bwMode="auto">
          <a:xfrm>
            <a:off x="588262" y="2871690"/>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2</a:t>
            </a:r>
          </a:p>
        </p:txBody>
      </p:sp>
      <p:sp>
        <p:nvSpPr>
          <p:cNvPr id="7" name="TextBox 6">
            <a:extLst>
              <a:ext uri="{FF2B5EF4-FFF2-40B4-BE49-F238E27FC236}">
                <a16:creationId xmlns:a16="http://schemas.microsoft.com/office/drawing/2014/main" id="{DE52FA8A-B403-9DA6-74D6-7BD6BEE5705D}"/>
              </a:ext>
            </a:extLst>
          </p:cNvPr>
          <p:cNvSpPr txBox="1">
            <a:spLocks/>
          </p:cNvSpPr>
          <p:nvPr/>
        </p:nvSpPr>
        <p:spPr>
          <a:xfrm>
            <a:off x="1278671" y="2965917"/>
            <a:ext cx="9859229" cy="369332"/>
          </a:xfrm>
          <a:prstGeom prst="rect">
            <a:avLst/>
          </a:prstGeom>
          <a:noFill/>
        </p:spPr>
        <p:txBody>
          <a:bodyPr wrap="square" anchor="ctr">
            <a:spAutoFit/>
          </a:bodyPr>
          <a:lstStyle/>
          <a:p>
            <a:pPr marL="0" indent="0">
              <a:buNone/>
            </a:pPr>
            <a:r>
              <a:rPr lang="en-US" sz="1800" dirty="0"/>
              <a:t>Describe Git branching workflows</a:t>
            </a:r>
          </a:p>
        </p:txBody>
      </p:sp>
      <p:sp>
        <p:nvSpPr>
          <p:cNvPr id="8" name="Oval 7" descr="icon of a finger pushing a button">
            <a:extLst>
              <a:ext uri="{FF2B5EF4-FFF2-40B4-BE49-F238E27FC236}">
                <a16:creationId xmlns:a16="http://schemas.microsoft.com/office/drawing/2014/main" id="{980F5B14-B018-C829-C8A9-5C6D4D873BD6}"/>
              </a:ext>
            </a:extLst>
          </p:cNvPr>
          <p:cNvSpPr>
            <a:spLocks/>
          </p:cNvSpPr>
          <p:nvPr/>
        </p:nvSpPr>
        <p:spPr bwMode="auto">
          <a:xfrm>
            <a:off x="588262" y="3869211"/>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3</a:t>
            </a:r>
          </a:p>
        </p:txBody>
      </p:sp>
      <p:sp>
        <p:nvSpPr>
          <p:cNvPr id="9" name="TextBox 8">
            <a:extLst>
              <a:ext uri="{FF2B5EF4-FFF2-40B4-BE49-F238E27FC236}">
                <a16:creationId xmlns:a16="http://schemas.microsoft.com/office/drawing/2014/main" id="{759524D5-35A4-5806-B2E7-0E9D0B168911}"/>
              </a:ext>
            </a:extLst>
          </p:cNvPr>
          <p:cNvSpPr txBox="1">
            <a:spLocks/>
          </p:cNvSpPr>
          <p:nvPr/>
        </p:nvSpPr>
        <p:spPr>
          <a:xfrm>
            <a:off x="1278671" y="3963438"/>
            <a:ext cx="9859229" cy="369332"/>
          </a:xfrm>
          <a:prstGeom prst="rect">
            <a:avLst/>
          </a:prstGeom>
          <a:noFill/>
        </p:spPr>
        <p:txBody>
          <a:bodyPr wrap="square" anchor="ctr">
            <a:spAutoFit/>
          </a:bodyPr>
          <a:lstStyle/>
          <a:p>
            <a:pPr marL="0" indent="0">
              <a:buNone/>
            </a:pPr>
            <a:r>
              <a:rPr lang="en-US" sz="1800" dirty="0"/>
              <a:t>Leverage pull requests for collaboration and code reviews </a:t>
            </a:r>
          </a:p>
        </p:txBody>
      </p:sp>
      <p:sp>
        <p:nvSpPr>
          <p:cNvPr id="10" name="Oval 9" descr="icon of a finger pushing a button">
            <a:extLst>
              <a:ext uri="{FF2B5EF4-FFF2-40B4-BE49-F238E27FC236}">
                <a16:creationId xmlns:a16="http://schemas.microsoft.com/office/drawing/2014/main" id="{983CD603-AD32-A8DA-6107-2BDC132FF596}"/>
              </a:ext>
            </a:extLst>
          </p:cNvPr>
          <p:cNvSpPr>
            <a:spLocks/>
          </p:cNvSpPr>
          <p:nvPr/>
        </p:nvSpPr>
        <p:spPr bwMode="auto">
          <a:xfrm>
            <a:off x="588262" y="4866732"/>
            <a:ext cx="557786" cy="557786"/>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4</a:t>
            </a:r>
          </a:p>
        </p:txBody>
      </p:sp>
      <p:sp>
        <p:nvSpPr>
          <p:cNvPr id="11" name="TextBox 10">
            <a:extLst>
              <a:ext uri="{FF2B5EF4-FFF2-40B4-BE49-F238E27FC236}">
                <a16:creationId xmlns:a16="http://schemas.microsoft.com/office/drawing/2014/main" id="{FE2D5AFA-F46F-00FF-8597-97D7046003CB}"/>
              </a:ext>
            </a:extLst>
          </p:cNvPr>
          <p:cNvSpPr txBox="1">
            <a:spLocks/>
          </p:cNvSpPr>
          <p:nvPr/>
        </p:nvSpPr>
        <p:spPr>
          <a:xfrm>
            <a:off x="1278671" y="4960959"/>
            <a:ext cx="9859229" cy="369332"/>
          </a:xfrm>
          <a:prstGeom prst="rect">
            <a:avLst/>
          </a:prstGeom>
          <a:noFill/>
        </p:spPr>
        <p:txBody>
          <a:bodyPr wrap="square" anchor="ctr">
            <a:spAutoFit/>
          </a:bodyPr>
          <a:lstStyle/>
          <a:p>
            <a:pPr marL="0" indent="0">
              <a:buNone/>
            </a:pPr>
            <a:r>
              <a:rPr lang="en-US" sz="1800" dirty="0"/>
              <a:t>Use GitHub Flow for collaboration</a:t>
            </a:r>
          </a:p>
        </p:txBody>
      </p:sp>
    </p:spTree>
    <p:extLst>
      <p:ext uri="{BB962C8B-B14F-4D97-AF65-F5344CB8AC3E}">
        <p14:creationId xmlns:p14="http://schemas.microsoft.com/office/powerpoint/2010/main" val="245401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3FE8-A476-DE9E-FA57-A5A747C576EF}"/>
              </a:ext>
            </a:extLst>
          </p:cNvPr>
          <p:cNvSpPr>
            <a:spLocks noGrp="1"/>
          </p:cNvSpPr>
          <p:nvPr>
            <p:ph type="title"/>
          </p:nvPr>
        </p:nvSpPr>
        <p:spPr/>
        <p:txBody>
          <a:bodyPr/>
          <a:lstStyle/>
          <a:p>
            <a:r>
              <a:rPr lang="en-US" dirty="0"/>
              <a:t>Explore feature branch workflow</a:t>
            </a:r>
          </a:p>
        </p:txBody>
      </p:sp>
      <p:sp>
        <p:nvSpPr>
          <p:cNvPr id="5" name="Freeform: Shape 4">
            <a:extLst>
              <a:ext uri="{FF2B5EF4-FFF2-40B4-BE49-F238E27FC236}">
                <a16:creationId xmlns:a16="http://schemas.microsoft.com/office/drawing/2014/main" id="{34D08585-437F-FE75-2F1B-FFD144D17375}"/>
              </a:ext>
            </a:extLst>
          </p:cNvPr>
          <p:cNvSpPr/>
          <p:nvPr/>
        </p:nvSpPr>
        <p:spPr>
          <a:xfrm>
            <a:off x="590549" y="1834020"/>
            <a:ext cx="1700784" cy="1700784"/>
          </a:xfrm>
          <a:custGeom>
            <a:avLst/>
            <a:gdLst>
              <a:gd name="connsiteX0" fmla="*/ 906557 w 1787216"/>
              <a:gd name="connsiteY0" fmla="*/ 0 h 1810512"/>
              <a:gd name="connsiteX1" fmla="*/ 1741872 w 1787216"/>
              <a:gd name="connsiteY1" fmla="*/ 552890 h 1810512"/>
              <a:gd name="connsiteX2" fmla="*/ 1787216 w 1787216"/>
              <a:gd name="connsiteY2" fmla="*/ 698753 h 1810512"/>
              <a:gd name="connsiteX3" fmla="*/ 1755999 w 1787216"/>
              <a:gd name="connsiteY3" fmla="*/ 715698 h 1810512"/>
              <a:gd name="connsiteX4" fmla="*/ 1655211 w 1787216"/>
              <a:gd name="connsiteY4" fmla="*/ 905256 h 1810512"/>
              <a:gd name="connsiteX5" fmla="*/ 1755999 w 1787216"/>
              <a:gd name="connsiteY5" fmla="*/ 1094815 h 1810512"/>
              <a:gd name="connsiteX6" fmla="*/ 1787216 w 1787216"/>
              <a:gd name="connsiteY6" fmla="*/ 1111759 h 1810512"/>
              <a:gd name="connsiteX7" fmla="*/ 1741872 w 1787216"/>
              <a:gd name="connsiteY7" fmla="*/ 1257623 h 1810512"/>
              <a:gd name="connsiteX8" fmla="*/ 906557 w 1787216"/>
              <a:gd name="connsiteY8" fmla="*/ 1810512 h 1810512"/>
              <a:gd name="connsiteX9" fmla="*/ 0 w 1787216"/>
              <a:gd name="connsiteY9" fmla="*/ 905256 h 1810512"/>
              <a:gd name="connsiteX10" fmla="*/ 906557 w 1787216"/>
              <a:gd name="connsiteY10"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7216" h="1810512">
                <a:moveTo>
                  <a:pt x="906557" y="0"/>
                </a:moveTo>
                <a:cubicBezTo>
                  <a:pt x="1282066" y="0"/>
                  <a:pt x="1604250" y="227980"/>
                  <a:pt x="1741872" y="552890"/>
                </a:cubicBezTo>
                <a:lnTo>
                  <a:pt x="1787216" y="698753"/>
                </a:lnTo>
                <a:lnTo>
                  <a:pt x="1755999" y="715698"/>
                </a:lnTo>
                <a:cubicBezTo>
                  <a:pt x="1695191" y="756779"/>
                  <a:pt x="1655211" y="826349"/>
                  <a:pt x="1655211" y="905256"/>
                </a:cubicBezTo>
                <a:cubicBezTo>
                  <a:pt x="1655211" y="984164"/>
                  <a:pt x="1695191" y="1053734"/>
                  <a:pt x="1755999" y="1094815"/>
                </a:cubicBezTo>
                <a:lnTo>
                  <a:pt x="1787216" y="1111759"/>
                </a:lnTo>
                <a:lnTo>
                  <a:pt x="1741872" y="1257623"/>
                </a:lnTo>
                <a:cubicBezTo>
                  <a:pt x="1604250" y="1582533"/>
                  <a:pt x="1282066" y="1810512"/>
                  <a:pt x="906557" y="1810512"/>
                </a:cubicBezTo>
                <a:cubicBezTo>
                  <a:pt x="405879" y="1810512"/>
                  <a:pt x="0" y="1405215"/>
                  <a:pt x="0" y="905256"/>
                </a:cubicBezTo>
                <a:cubicBezTo>
                  <a:pt x="0" y="405297"/>
                  <a:pt x="405879" y="0"/>
                  <a:pt x="906557"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Create a branch</a:t>
            </a:r>
          </a:p>
        </p:txBody>
      </p:sp>
      <p:sp>
        <p:nvSpPr>
          <p:cNvPr id="6" name="Arrow: Right 5" descr="Arrow pointing right">
            <a:extLst>
              <a:ext uri="{FF2B5EF4-FFF2-40B4-BE49-F238E27FC236}">
                <a16:creationId xmlns:a16="http://schemas.microsoft.com/office/drawing/2014/main" id="{8A4B8716-91DC-5C06-01E6-3BCE46CA35AD}"/>
              </a:ext>
            </a:extLst>
          </p:cNvPr>
          <p:cNvSpPr/>
          <p:nvPr/>
        </p:nvSpPr>
        <p:spPr bwMode="auto">
          <a:xfrm>
            <a:off x="2259174" y="2600615"/>
            <a:ext cx="226123" cy="167593"/>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A9C582B5-27DC-2EAC-F0F4-6A59CB3B558C}"/>
              </a:ext>
            </a:extLst>
          </p:cNvPr>
          <p:cNvSpPr>
            <a:spLocks/>
          </p:cNvSpPr>
          <p:nvPr/>
        </p:nvSpPr>
        <p:spPr>
          <a:xfrm>
            <a:off x="2453138" y="1834020"/>
            <a:ext cx="1700784" cy="1700784"/>
          </a:xfrm>
          <a:custGeom>
            <a:avLst/>
            <a:gdLst>
              <a:gd name="connsiteX0" fmla="*/ 880659 w 1761318"/>
              <a:gd name="connsiteY0" fmla="*/ 0 h 1810512"/>
              <a:gd name="connsiteX1" fmla="*/ 1715974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4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7 w 1761318"/>
              <a:gd name="connsiteY11" fmla="*/ 1094815 h 1810512"/>
              <a:gd name="connsiteX12" fmla="*/ 132005 w 1761318"/>
              <a:gd name="connsiteY12" fmla="*/ 905256 h 1810512"/>
              <a:gd name="connsiteX13" fmla="*/ 31217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4"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4" y="1257623"/>
                </a:lnTo>
                <a:cubicBezTo>
                  <a:pt x="1578352" y="1582533"/>
                  <a:pt x="1256168" y="1810512"/>
                  <a:pt x="880659" y="1810512"/>
                </a:cubicBezTo>
                <a:cubicBezTo>
                  <a:pt x="505151" y="1810512"/>
                  <a:pt x="182967" y="1582533"/>
                  <a:pt x="45344" y="1257623"/>
                </a:cubicBezTo>
                <a:lnTo>
                  <a:pt x="0" y="1111759"/>
                </a:lnTo>
                <a:lnTo>
                  <a:pt x="31217" y="1094815"/>
                </a:lnTo>
                <a:cubicBezTo>
                  <a:pt x="92025" y="1053734"/>
                  <a:pt x="132005" y="984164"/>
                  <a:pt x="132005" y="905256"/>
                </a:cubicBezTo>
                <a:cubicBezTo>
                  <a:pt x="132005" y="826349"/>
                  <a:pt x="92025" y="756779"/>
                  <a:pt x="31217" y="715698"/>
                </a:cubicBezTo>
                <a:lnTo>
                  <a:pt x="0" y="698753"/>
                </a:lnTo>
                <a:lnTo>
                  <a:pt x="45344" y="552890"/>
                </a:lnTo>
                <a:cubicBezTo>
                  <a:pt x="182967"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Add</a:t>
            </a:r>
            <a:br>
              <a:rPr lang="en-US" sz="2200" kern="1200" dirty="0">
                <a:solidFill>
                  <a:schemeClr val="tx1"/>
                </a:solidFill>
                <a:latin typeface="+mj-lt"/>
              </a:rPr>
            </a:br>
            <a:r>
              <a:rPr lang="en-US" sz="2200" kern="1200" dirty="0">
                <a:solidFill>
                  <a:schemeClr val="tx1"/>
                </a:solidFill>
                <a:latin typeface="+mj-lt"/>
              </a:rPr>
              <a:t>commits</a:t>
            </a:r>
          </a:p>
        </p:txBody>
      </p:sp>
      <p:sp>
        <p:nvSpPr>
          <p:cNvPr id="8" name="Arrow: Right 7" descr="Arrow pointing right">
            <a:extLst>
              <a:ext uri="{FF2B5EF4-FFF2-40B4-BE49-F238E27FC236}">
                <a16:creationId xmlns:a16="http://schemas.microsoft.com/office/drawing/2014/main" id="{A863B408-05A7-B784-E116-094A13A10C1E}"/>
              </a:ext>
            </a:extLst>
          </p:cNvPr>
          <p:cNvSpPr/>
          <p:nvPr/>
        </p:nvSpPr>
        <p:spPr bwMode="auto">
          <a:xfrm>
            <a:off x="4121763" y="2600615"/>
            <a:ext cx="226123" cy="167593"/>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DB74AE6D-54B2-87D0-424D-F57699950684}"/>
              </a:ext>
            </a:extLst>
          </p:cNvPr>
          <p:cNvSpPr/>
          <p:nvPr/>
        </p:nvSpPr>
        <p:spPr>
          <a:xfrm>
            <a:off x="4315727" y="1834020"/>
            <a:ext cx="1700784" cy="1700784"/>
          </a:xfrm>
          <a:custGeom>
            <a:avLst/>
            <a:gdLst>
              <a:gd name="connsiteX0" fmla="*/ 880659 w 1761318"/>
              <a:gd name="connsiteY0" fmla="*/ 0 h 1810512"/>
              <a:gd name="connsiteX1" fmla="*/ 1715975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5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8 w 1761318"/>
              <a:gd name="connsiteY11" fmla="*/ 1094815 h 1810512"/>
              <a:gd name="connsiteX12" fmla="*/ 132005 w 1761318"/>
              <a:gd name="connsiteY12" fmla="*/ 905256 h 1810512"/>
              <a:gd name="connsiteX13" fmla="*/ 31218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5"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5" y="1257623"/>
                </a:lnTo>
                <a:cubicBezTo>
                  <a:pt x="1578352" y="1582533"/>
                  <a:pt x="1256168" y="1810512"/>
                  <a:pt x="880659" y="1810512"/>
                </a:cubicBezTo>
                <a:cubicBezTo>
                  <a:pt x="505151" y="1810512"/>
                  <a:pt x="182967" y="1582533"/>
                  <a:pt x="45344" y="1257623"/>
                </a:cubicBezTo>
                <a:lnTo>
                  <a:pt x="0" y="1111759"/>
                </a:lnTo>
                <a:lnTo>
                  <a:pt x="31218" y="1094815"/>
                </a:lnTo>
                <a:cubicBezTo>
                  <a:pt x="92026" y="1053734"/>
                  <a:pt x="132005" y="984164"/>
                  <a:pt x="132005" y="905256"/>
                </a:cubicBezTo>
                <a:cubicBezTo>
                  <a:pt x="132005" y="826349"/>
                  <a:pt x="92026" y="756779"/>
                  <a:pt x="31218" y="715698"/>
                </a:cubicBezTo>
                <a:lnTo>
                  <a:pt x="0" y="698753"/>
                </a:lnTo>
                <a:lnTo>
                  <a:pt x="45344" y="552890"/>
                </a:lnTo>
                <a:cubicBezTo>
                  <a:pt x="182967"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Open</a:t>
            </a:r>
            <a:br>
              <a:rPr lang="en-US" sz="2200" kern="1200" dirty="0">
                <a:solidFill>
                  <a:schemeClr val="tx1"/>
                </a:solidFill>
                <a:latin typeface="+mj-lt"/>
              </a:rPr>
            </a:br>
            <a:r>
              <a:rPr lang="en-US" sz="2200" kern="1200" dirty="0">
                <a:solidFill>
                  <a:schemeClr val="tx1"/>
                </a:solidFill>
                <a:latin typeface="+mj-lt"/>
              </a:rPr>
              <a:t>a pull</a:t>
            </a:r>
            <a:br>
              <a:rPr lang="en-US" sz="2200" kern="1200" dirty="0">
                <a:solidFill>
                  <a:schemeClr val="tx1"/>
                </a:solidFill>
                <a:latin typeface="+mj-lt"/>
              </a:rPr>
            </a:br>
            <a:r>
              <a:rPr lang="en-US" sz="2200" kern="1200" dirty="0">
                <a:solidFill>
                  <a:schemeClr val="tx1"/>
                </a:solidFill>
                <a:latin typeface="+mj-lt"/>
              </a:rPr>
              <a:t>request</a:t>
            </a:r>
          </a:p>
        </p:txBody>
      </p:sp>
      <p:sp>
        <p:nvSpPr>
          <p:cNvPr id="10" name="Arrow: Right 9" descr="Arrow pointing right">
            <a:extLst>
              <a:ext uri="{FF2B5EF4-FFF2-40B4-BE49-F238E27FC236}">
                <a16:creationId xmlns:a16="http://schemas.microsoft.com/office/drawing/2014/main" id="{635AF217-89AB-4A3D-D18D-7177403F2D10}"/>
              </a:ext>
            </a:extLst>
          </p:cNvPr>
          <p:cNvSpPr/>
          <p:nvPr/>
        </p:nvSpPr>
        <p:spPr bwMode="auto">
          <a:xfrm>
            <a:off x="5984352" y="2600615"/>
            <a:ext cx="226123" cy="167593"/>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23CE2E2F-A490-F996-3497-3A1F1AD0E14B}"/>
              </a:ext>
            </a:extLst>
          </p:cNvPr>
          <p:cNvSpPr/>
          <p:nvPr/>
        </p:nvSpPr>
        <p:spPr>
          <a:xfrm>
            <a:off x="6178316" y="1834020"/>
            <a:ext cx="1700784" cy="1700784"/>
          </a:xfrm>
          <a:custGeom>
            <a:avLst/>
            <a:gdLst>
              <a:gd name="connsiteX0" fmla="*/ 880659 w 1761318"/>
              <a:gd name="connsiteY0" fmla="*/ 0 h 1810512"/>
              <a:gd name="connsiteX1" fmla="*/ 1715975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5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8 w 1761318"/>
              <a:gd name="connsiteY11" fmla="*/ 1094815 h 1810512"/>
              <a:gd name="connsiteX12" fmla="*/ 132005 w 1761318"/>
              <a:gd name="connsiteY12" fmla="*/ 905256 h 1810512"/>
              <a:gd name="connsiteX13" fmla="*/ 31218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5"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5" y="1257623"/>
                </a:lnTo>
                <a:cubicBezTo>
                  <a:pt x="1578352" y="1582533"/>
                  <a:pt x="1256168" y="1810512"/>
                  <a:pt x="880659" y="1810512"/>
                </a:cubicBezTo>
                <a:cubicBezTo>
                  <a:pt x="505151" y="1810512"/>
                  <a:pt x="182967" y="1582533"/>
                  <a:pt x="45344" y="1257623"/>
                </a:cubicBezTo>
                <a:lnTo>
                  <a:pt x="0" y="1111759"/>
                </a:lnTo>
                <a:lnTo>
                  <a:pt x="31218" y="1094815"/>
                </a:lnTo>
                <a:cubicBezTo>
                  <a:pt x="92026" y="1053734"/>
                  <a:pt x="132005" y="984164"/>
                  <a:pt x="132005" y="905256"/>
                </a:cubicBezTo>
                <a:cubicBezTo>
                  <a:pt x="132005" y="826349"/>
                  <a:pt x="92026" y="756779"/>
                  <a:pt x="31218" y="715698"/>
                </a:cubicBezTo>
                <a:lnTo>
                  <a:pt x="0" y="698753"/>
                </a:lnTo>
                <a:lnTo>
                  <a:pt x="45344" y="552890"/>
                </a:lnTo>
                <a:cubicBezTo>
                  <a:pt x="182967"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Discuss</a:t>
            </a:r>
            <a:br>
              <a:rPr lang="en-US" sz="2200" kern="1200" dirty="0">
                <a:solidFill>
                  <a:schemeClr val="tx1"/>
                </a:solidFill>
                <a:latin typeface="+mj-lt"/>
              </a:rPr>
            </a:br>
            <a:r>
              <a:rPr lang="en-US" sz="2200" kern="1200" dirty="0">
                <a:solidFill>
                  <a:schemeClr val="tx1"/>
                </a:solidFill>
                <a:latin typeface="+mj-lt"/>
              </a:rPr>
              <a:t>and review your code</a:t>
            </a:r>
          </a:p>
        </p:txBody>
      </p:sp>
      <p:sp>
        <p:nvSpPr>
          <p:cNvPr id="12" name="Arrow: Right 11" descr="Arrow pointing right">
            <a:extLst>
              <a:ext uri="{FF2B5EF4-FFF2-40B4-BE49-F238E27FC236}">
                <a16:creationId xmlns:a16="http://schemas.microsoft.com/office/drawing/2014/main" id="{77752E47-BD49-1A93-AB9A-5209F2AF4685}"/>
              </a:ext>
            </a:extLst>
          </p:cNvPr>
          <p:cNvSpPr/>
          <p:nvPr/>
        </p:nvSpPr>
        <p:spPr bwMode="auto">
          <a:xfrm>
            <a:off x="7846941" y="2600615"/>
            <a:ext cx="226123" cy="167593"/>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A2BE312B-76AE-614D-EB49-64C8720FF263}"/>
              </a:ext>
            </a:extLst>
          </p:cNvPr>
          <p:cNvSpPr/>
          <p:nvPr/>
        </p:nvSpPr>
        <p:spPr>
          <a:xfrm>
            <a:off x="8040905" y="1834020"/>
            <a:ext cx="1700784" cy="1700784"/>
          </a:xfrm>
          <a:custGeom>
            <a:avLst/>
            <a:gdLst>
              <a:gd name="connsiteX0" fmla="*/ 880659 w 1761318"/>
              <a:gd name="connsiteY0" fmla="*/ 0 h 1810512"/>
              <a:gd name="connsiteX1" fmla="*/ 1715974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4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8 w 1761318"/>
              <a:gd name="connsiteY11" fmla="*/ 1094815 h 1810512"/>
              <a:gd name="connsiteX12" fmla="*/ 132005 w 1761318"/>
              <a:gd name="connsiteY12" fmla="*/ 905256 h 1810512"/>
              <a:gd name="connsiteX13" fmla="*/ 31218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4"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4" y="1257623"/>
                </a:lnTo>
                <a:cubicBezTo>
                  <a:pt x="1578352" y="1582533"/>
                  <a:pt x="1256168" y="1810512"/>
                  <a:pt x="880659" y="1810512"/>
                </a:cubicBezTo>
                <a:cubicBezTo>
                  <a:pt x="505151" y="1810512"/>
                  <a:pt x="182966" y="1582533"/>
                  <a:pt x="45344" y="1257623"/>
                </a:cubicBezTo>
                <a:lnTo>
                  <a:pt x="0" y="1111759"/>
                </a:lnTo>
                <a:lnTo>
                  <a:pt x="31218" y="1094815"/>
                </a:lnTo>
                <a:cubicBezTo>
                  <a:pt x="92026" y="1053734"/>
                  <a:pt x="132005" y="984164"/>
                  <a:pt x="132005" y="905256"/>
                </a:cubicBezTo>
                <a:cubicBezTo>
                  <a:pt x="132005" y="826349"/>
                  <a:pt x="92026" y="756779"/>
                  <a:pt x="31218" y="715698"/>
                </a:cubicBezTo>
                <a:lnTo>
                  <a:pt x="0" y="698753"/>
                </a:lnTo>
                <a:lnTo>
                  <a:pt x="45344" y="552890"/>
                </a:lnTo>
                <a:cubicBezTo>
                  <a:pt x="182966"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Deploy</a:t>
            </a:r>
          </a:p>
        </p:txBody>
      </p:sp>
      <p:sp>
        <p:nvSpPr>
          <p:cNvPr id="14" name="Arrow: Right 13" descr="Arrow pointing right">
            <a:extLst>
              <a:ext uri="{FF2B5EF4-FFF2-40B4-BE49-F238E27FC236}">
                <a16:creationId xmlns:a16="http://schemas.microsoft.com/office/drawing/2014/main" id="{565DE837-C14A-FA1D-F62D-B057134E2CD5}"/>
              </a:ext>
            </a:extLst>
          </p:cNvPr>
          <p:cNvSpPr/>
          <p:nvPr/>
        </p:nvSpPr>
        <p:spPr bwMode="auto">
          <a:xfrm>
            <a:off x="9709530" y="2600615"/>
            <a:ext cx="226123" cy="167593"/>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80BC850C-B2F0-5D56-C6D5-0F8F54BFB327}"/>
              </a:ext>
            </a:extLst>
          </p:cNvPr>
          <p:cNvSpPr/>
          <p:nvPr/>
        </p:nvSpPr>
        <p:spPr>
          <a:xfrm>
            <a:off x="9903491" y="1834020"/>
            <a:ext cx="1700784" cy="1700784"/>
          </a:xfrm>
          <a:custGeom>
            <a:avLst/>
            <a:gdLst>
              <a:gd name="connsiteX0" fmla="*/ 880658 w 1787215"/>
              <a:gd name="connsiteY0" fmla="*/ 0 h 1810512"/>
              <a:gd name="connsiteX1" fmla="*/ 1787215 w 1787215"/>
              <a:gd name="connsiteY1" fmla="*/ 905256 h 1810512"/>
              <a:gd name="connsiteX2" fmla="*/ 880658 w 1787215"/>
              <a:gd name="connsiteY2" fmla="*/ 1810512 h 1810512"/>
              <a:gd name="connsiteX3" fmla="*/ 45343 w 1787215"/>
              <a:gd name="connsiteY3" fmla="*/ 1257623 h 1810512"/>
              <a:gd name="connsiteX4" fmla="*/ 0 w 1787215"/>
              <a:gd name="connsiteY4" fmla="*/ 1111761 h 1810512"/>
              <a:gd name="connsiteX5" fmla="*/ 31220 w 1787215"/>
              <a:gd name="connsiteY5" fmla="*/ 1094815 h 1810512"/>
              <a:gd name="connsiteX6" fmla="*/ 132008 w 1787215"/>
              <a:gd name="connsiteY6" fmla="*/ 905256 h 1810512"/>
              <a:gd name="connsiteX7" fmla="*/ 31220 w 1787215"/>
              <a:gd name="connsiteY7" fmla="*/ 715698 h 1810512"/>
              <a:gd name="connsiteX8" fmla="*/ 0 w 1787215"/>
              <a:gd name="connsiteY8" fmla="*/ 698751 h 1810512"/>
              <a:gd name="connsiteX9" fmla="*/ 45343 w 1787215"/>
              <a:gd name="connsiteY9" fmla="*/ 552890 h 1810512"/>
              <a:gd name="connsiteX10" fmla="*/ 880658 w 1787215"/>
              <a:gd name="connsiteY10"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7215" h="1810512">
                <a:moveTo>
                  <a:pt x="880658" y="0"/>
                </a:moveTo>
                <a:cubicBezTo>
                  <a:pt x="1381336" y="0"/>
                  <a:pt x="1787215" y="405297"/>
                  <a:pt x="1787215" y="905256"/>
                </a:cubicBezTo>
                <a:cubicBezTo>
                  <a:pt x="1787215" y="1405215"/>
                  <a:pt x="1381336" y="1810512"/>
                  <a:pt x="880658" y="1810512"/>
                </a:cubicBezTo>
                <a:cubicBezTo>
                  <a:pt x="505150" y="1810512"/>
                  <a:pt x="182965" y="1582533"/>
                  <a:pt x="45343" y="1257623"/>
                </a:cubicBezTo>
                <a:lnTo>
                  <a:pt x="0" y="1111761"/>
                </a:lnTo>
                <a:lnTo>
                  <a:pt x="31220" y="1094815"/>
                </a:lnTo>
                <a:cubicBezTo>
                  <a:pt x="92028" y="1053734"/>
                  <a:pt x="132008" y="984164"/>
                  <a:pt x="132008" y="905256"/>
                </a:cubicBezTo>
                <a:cubicBezTo>
                  <a:pt x="132008" y="826349"/>
                  <a:pt x="92028" y="756779"/>
                  <a:pt x="31220" y="715698"/>
                </a:cubicBezTo>
                <a:lnTo>
                  <a:pt x="0" y="698751"/>
                </a:lnTo>
                <a:lnTo>
                  <a:pt x="45343" y="552890"/>
                </a:lnTo>
                <a:cubicBezTo>
                  <a:pt x="182965" y="227980"/>
                  <a:pt x="505150" y="0"/>
                  <a:pt x="880658"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Merge</a:t>
            </a:r>
          </a:p>
        </p:txBody>
      </p:sp>
      <p:sp>
        <p:nvSpPr>
          <p:cNvPr id="17" name="Rectangle 16">
            <a:extLst>
              <a:ext uri="{FF2B5EF4-FFF2-40B4-BE49-F238E27FC236}">
                <a16:creationId xmlns:a16="http://schemas.microsoft.com/office/drawing/2014/main" id="{9DC96E47-8803-2A7E-C539-B31E8CDCB2E3}"/>
              </a:ext>
            </a:extLst>
          </p:cNvPr>
          <p:cNvSpPr>
            <a:spLocks/>
          </p:cNvSpPr>
          <p:nvPr/>
        </p:nvSpPr>
        <p:spPr bwMode="auto">
          <a:xfrm>
            <a:off x="671848" y="3950628"/>
            <a:ext cx="3400776"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2200" dirty="0">
                <a:solidFill>
                  <a:schemeClr val="tx1"/>
                </a:solidFill>
                <a:latin typeface="+mj-lt"/>
              </a:rPr>
              <a:t>All feature development should take place in a dedicated branch instead </a:t>
            </a:r>
            <a:br>
              <a:rPr lang="en-US" sz="2200" dirty="0">
                <a:solidFill>
                  <a:schemeClr val="tx1"/>
                </a:solidFill>
                <a:latin typeface="+mj-lt"/>
              </a:rPr>
            </a:br>
            <a:r>
              <a:rPr lang="en-US" sz="2200" dirty="0">
                <a:solidFill>
                  <a:schemeClr val="tx1"/>
                </a:solidFill>
                <a:latin typeface="+mj-lt"/>
              </a:rPr>
              <a:t>of the main branch.</a:t>
            </a:r>
          </a:p>
        </p:txBody>
      </p:sp>
      <p:sp>
        <p:nvSpPr>
          <p:cNvPr id="19" name="Rectangle 18">
            <a:extLst>
              <a:ext uri="{FF2B5EF4-FFF2-40B4-BE49-F238E27FC236}">
                <a16:creationId xmlns:a16="http://schemas.microsoft.com/office/drawing/2014/main" id="{C6E74A16-354C-4ACF-E619-F4B08CEE3B74}"/>
              </a:ext>
            </a:extLst>
          </p:cNvPr>
          <p:cNvSpPr>
            <a:spLocks/>
          </p:cNvSpPr>
          <p:nvPr/>
        </p:nvSpPr>
        <p:spPr bwMode="auto">
          <a:xfrm>
            <a:off x="4397025" y="3950628"/>
            <a:ext cx="3400776"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2200" dirty="0">
                <a:solidFill>
                  <a:schemeClr val="tx1"/>
                </a:solidFill>
                <a:latin typeface="+mj-lt"/>
              </a:rPr>
              <a:t>Encapsulating feature development leverages pull requests, which are a way to initiate discussions around a branch.</a:t>
            </a:r>
          </a:p>
        </p:txBody>
      </p:sp>
      <p:sp>
        <p:nvSpPr>
          <p:cNvPr id="20" name="Rectangle 19">
            <a:extLst>
              <a:ext uri="{FF2B5EF4-FFF2-40B4-BE49-F238E27FC236}">
                <a16:creationId xmlns:a16="http://schemas.microsoft.com/office/drawing/2014/main" id="{CC7FAAF5-2A5C-4B1A-F090-75BCDDDED869}"/>
              </a:ext>
            </a:extLst>
          </p:cNvPr>
          <p:cNvSpPr>
            <a:spLocks/>
          </p:cNvSpPr>
          <p:nvPr/>
        </p:nvSpPr>
        <p:spPr bwMode="auto">
          <a:xfrm>
            <a:off x="8122204" y="3950628"/>
            <a:ext cx="3400776"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2200" dirty="0">
                <a:solidFill>
                  <a:schemeClr val="tx1"/>
                </a:solidFill>
                <a:latin typeface="+mj-lt"/>
              </a:rPr>
              <a:t>Share a feature with others without touching any official code.</a:t>
            </a:r>
          </a:p>
        </p:txBody>
      </p:sp>
    </p:spTree>
    <p:extLst>
      <p:ext uri="{BB962C8B-B14F-4D97-AF65-F5344CB8AC3E}">
        <p14:creationId xmlns:p14="http://schemas.microsoft.com/office/powerpoint/2010/main" val="12579886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3993-60DB-404C-50BA-DCC383D8D37F}"/>
              </a:ext>
            </a:extLst>
          </p:cNvPr>
          <p:cNvSpPr>
            <a:spLocks noGrp="1"/>
          </p:cNvSpPr>
          <p:nvPr>
            <p:ph type="title"/>
          </p:nvPr>
        </p:nvSpPr>
        <p:spPr/>
        <p:txBody>
          <a:bodyPr/>
          <a:lstStyle/>
          <a:p>
            <a:r>
              <a:rPr lang="en-US" dirty="0"/>
              <a:t>Explore GitHub flow</a:t>
            </a:r>
          </a:p>
        </p:txBody>
      </p:sp>
      <p:graphicFrame>
        <p:nvGraphicFramePr>
          <p:cNvPr id="5" name="Diagram 4" descr="Diagram showing the GitHub flow including: Create a branch, Make changes, Create a pull request, Address review comments, Merge your pull request and delete your branch.">
            <a:extLst>
              <a:ext uri="{FF2B5EF4-FFF2-40B4-BE49-F238E27FC236}">
                <a16:creationId xmlns:a16="http://schemas.microsoft.com/office/drawing/2014/main" id="{52A75204-EB6A-A6D9-FA7E-7134D4014C85}"/>
              </a:ext>
            </a:extLst>
          </p:cNvPr>
          <p:cNvGraphicFramePr>
            <a:graphicFrameLocks/>
          </p:cNvGraphicFramePr>
          <p:nvPr>
            <p:extLst>
              <p:ext uri="{D42A27DB-BD31-4B8C-83A1-F6EECF244321}">
                <p14:modId xmlns:p14="http://schemas.microsoft.com/office/powerpoint/2010/main" val="4027088515"/>
              </p:ext>
            </p:extLst>
          </p:nvPr>
        </p:nvGraphicFramePr>
        <p:xfrm>
          <a:off x="497114" y="1572352"/>
          <a:ext cx="11102749" cy="1760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E7494596-D31A-BD50-336E-1AFD4994BAFD}"/>
              </a:ext>
            </a:extLst>
          </p:cNvPr>
          <p:cNvSpPr/>
          <p:nvPr/>
        </p:nvSpPr>
        <p:spPr>
          <a:xfrm>
            <a:off x="497114" y="3859267"/>
            <a:ext cx="4233636" cy="1231106"/>
          </a:xfrm>
          <a:prstGeom prst="rect">
            <a:avLst/>
          </a:prstGeom>
        </p:spPr>
        <p:txBody>
          <a:bodyPr wrap="square" lIns="0" tIns="0" rIns="0" bIns="0" anchor="ctr">
            <a:spAutoFit/>
          </a:bodyPr>
          <a:lstStyle/>
          <a:p>
            <a:r>
              <a:rPr lang="en-US" sz="2000" b="1" dirty="0"/>
              <a:t>GitHub Flow </a:t>
            </a:r>
            <a:r>
              <a:rPr lang="en-US" sz="2000" dirty="0"/>
              <a:t>is a lightweight, branch-based workflow. The GitHub flow is useful for everyone, not just developers</a:t>
            </a:r>
          </a:p>
        </p:txBody>
      </p:sp>
      <p:pic>
        <p:nvPicPr>
          <p:cNvPr id="8" name="Picture 7">
            <a:extLst>
              <a:ext uri="{FF2B5EF4-FFF2-40B4-BE49-F238E27FC236}">
                <a16:creationId xmlns:a16="http://schemas.microsoft.com/office/drawing/2014/main" id="{B8D24562-E000-E815-697E-C6A14ACFFDEA}"/>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l="-2857" t="-2857" r="-2857" b="-2857"/>
          <a:stretch/>
        </p:blipFill>
        <p:spPr>
          <a:xfrm>
            <a:off x="5005388" y="3859267"/>
            <a:ext cx="6594474" cy="2207503"/>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27338112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8B96146-7487-E937-572F-326945F51CB1}"/>
              </a:ext>
              <a:ext uri="{C183D7F6-B498-43B3-948B-1728B52AA6E4}">
                <adec:decorative xmlns:adec="http://schemas.microsoft.com/office/drawing/2017/decorative" val="1"/>
              </a:ext>
            </a:extLst>
          </p:cNvPr>
          <p:cNvSpPr>
            <a:spLocks/>
          </p:cNvSpPr>
          <p:nvPr/>
        </p:nvSpPr>
        <p:spPr bwMode="auto">
          <a:xfrm>
            <a:off x="0" y="5734050"/>
            <a:ext cx="12192000" cy="544811"/>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87B2C40-3B45-A698-0D12-3FB761FD681E}"/>
              </a:ext>
            </a:extLst>
          </p:cNvPr>
          <p:cNvSpPr>
            <a:spLocks noGrp="1"/>
          </p:cNvSpPr>
          <p:nvPr>
            <p:ph type="title"/>
          </p:nvPr>
        </p:nvSpPr>
        <p:spPr/>
        <p:txBody>
          <a:bodyPr/>
          <a:lstStyle/>
          <a:p>
            <a:r>
              <a:rPr lang="en-US" dirty="0"/>
              <a:t>Explore fork workflow</a:t>
            </a:r>
          </a:p>
        </p:txBody>
      </p:sp>
      <p:sp>
        <p:nvSpPr>
          <p:cNvPr id="5" name="Oval 4">
            <a:extLst>
              <a:ext uri="{FF2B5EF4-FFF2-40B4-BE49-F238E27FC236}">
                <a16:creationId xmlns:a16="http://schemas.microsoft.com/office/drawing/2014/main" id="{B0FAA699-9504-A6DC-FACD-25F278633B25}"/>
              </a:ext>
            </a:extLst>
          </p:cNvPr>
          <p:cNvSpPr>
            <a:spLocks/>
          </p:cNvSpPr>
          <p:nvPr/>
        </p:nvSpPr>
        <p:spPr bwMode="auto">
          <a:xfrm>
            <a:off x="624243" y="156180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6" name="Rectangle 5">
            <a:extLst>
              <a:ext uri="{FF2B5EF4-FFF2-40B4-BE49-F238E27FC236}">
                <a16:creationId xmlns:a16="http://schemas.microsoft.com/office/drawing/2014/main" id="{8C07E070-AEEC-A2C6-AFA1-C8B305AD9984}"/>
              </a:ext>
            </a:extLst>
          </p:cNvPr>
          <p:cNvSpPr>
            <a:spLocks/>
          </p:cNvSpPr>
          <p:nvPr/>
        </p:nvSpPr>
        <p:spPr bwMode="auto">
          <a:xfrm>
            <a:off x="1322172" y="1671418"/>
            <a:ext cx="10273627"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Forking workflow gives every developer their own server-side repository</a:t>
            </a:r>
          </a:p>
        </p:txBody>
      </p:sp>
      <p:sp>
        <p:nvSpPr>
          <p:cNvPr id="7" name="Oval 6">
            <a:extLst>
              <a:ext uri="{FF2B5EF4-FFF2-40B4-BE49-F238E27FC236}">
                <a16:creationId xmlns:a16="http://schemas.microsoft.com/office/drawing/2014/main" id="{A602E1D8-B0E5-6977-BF9D-039C54B06443}"/>
              </a:ext>
            </a:extLst>
          </p:cNvPr>
          <p:cNvSpPr>
            <a:spLocks/>
          </p:cNvSpPr>
          <p:nvPr/>
        </p:nvSpPr>
        <p:spPr bwMode="auto">
          <a:xfrm>
            <a:off x="624243" y="250335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8" name="Rectangle 7">
            <a:extLst>
              <a:ext uri="{FF2B5EF4-FFF2-40B4-BE49-F238E27FC236}">
                <a16:creationId xmlns:a16="http://schemas.microsoft.com/office/drawing/2014/main" id="{6DA6E280-7FAA-34A5-35D9-B02E8175B50C}"/>
              </a:ext>
            </a:extLst>
          </p:cNvPr>
          <p:cNvSpPr>
            <a:spLocks/>
          </p:cNvSpPr>
          <p:nvPr/>
        </p:nvSpPr>
        <p:spPr bwMode="auto">
          <a:xfrm>
            <a:off x="1322172" y="2443695"/>
            <a:ext cx="10273626"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Each contributor has not one, but two Git repositories: a private local one and a public server-side one</a:t>
            </a:r>
          </a:p>
        </p:txBody>
      </p:sp>
      <p:sp>
        <p:nvSpPr>
          <p:cNvPr id="9" name="Oval 8">
            <a:extLst>
              <a:ext uri="{FF2B5EF4-FFF2-40B4-BE49-F238E27FC236}">
                <a16:creationId xmlns:a16="http://schemas.microsoft.com/office/drawing/2014/main" id="{D5834452-26EE-7D6C-E103-A17A23D632BE}"/>
              </a:ext>
            </a:extLst>
          </p:cNvPr>
          <p:cNvSpPr>
            <a:spLocks/>
          </p:cNvSpPr>
          <p:nvPr/>
        </p:nvSpPr>
        <p:spPr bwMode="auto">
          <a:xfrm>
            <a:off x="624243" y="344491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1" name="Rectangle 10">
            <a:extLst>
              <a:ext uri="{FF2B5EF4-FFF2-40B4-BE49-F238E27FC236}">
                <a16:creationId xmlns:a16="http://schemas.microsoft.com/office/drawing/2014/main" id="{F9AFC687-58DE-87B2-B533-B9063458F92C}"/>
              </a:ext>
            </a:extLst>
          </p:cNvPr>
          <p:cNvSpPr>
            <a:spLocks/>
          </p:cNvSpPr>
          <p:nvPr/>
        </p:nvSpPr>
        <p:spPr bwMode="auto">
          <a:xfrm>
            <a:off x="1322172" y="3554527"/>
            <a:ext cx="10273627"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Most often seen in public open-source projects</a:t>
            </a:r>
          </a:p>
        </p:txBody>
      </p:sp>
      <p:sp>
        <p:nvSpPr>
          <p:cNvPr id="13" name="Oval 12">
            <a:extLst>
              <a:ext uri="{FF2B5EF4-FFF2-40B4-BE49-F238E27FC236}">
                <a16:creationId xmlns:a16="http://schemas.microsoft.com/office/drawing/2014/main" id="{A59FB6D0-A510-F4D2-2564-DAB8E85B41D9}"/>
              </a:ext>
            </a:extLst>
          </p:cNvPr>
          <p:cNvSpPr>
            <a:spLocks/>
          </p:cNvSpPr>
          <p:nvPr/>
        </p:nvSpPr>
        <p:spPr bwMode="auto">
          <a:xfrm>
            <a:off x="624243" y="438646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4</a:t>
            </a:r>
          </a:p>
        </p:txBody>
      </p:sp>
      <p:sp>
        <p:nvSpPr>
          <p:cNvPr id="15" name="Rectangle 14">
            <a:extLst>
              <a:ext uri="{FF2B5EF4-FFF2-40B4-BE49-F238E27FC236}">
                <a16:creationId xmlns:a16="http://schemas.microsoft.com/office/drawing/2014/main" id="{E0B80BFC-1F13-92AC-03C6-B1E53F37DAB9}"/>
              </a:ext>
            </a:extLst>
          </p:cNvPr>
          <p:cNvSpPr>
            <a:spLocks/>
          </p:cNvSpPr>
          <p:nvPr/>
        </p:nvSpPr>
        <p:spPr bwMode="auto">
          <a:xfrm>
            <a:off x="1322172" y="4326805"/>
            <a:ext cx="10273627"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Contributions can be integrated without the need for everybody to push to a single central repository</a:t>
            </a:r>
          </a:p>
        </p:txBody>
      </p:sp>
      <p:pic>
        <p:nvPicPr>
          <p:cNvPr id="17" name="Picture 16" descr="A tick mark">
            <a:extLst>
              <a:ext uri="{FF2B5EF4-FFF2-40B4-BE49-F238E27FC236}">
                <a16:creationId xmlns:a16="http://schemas.microsoft.com/office/drawing/2014/main" id="{1478FD4F-C628-84E4-2B01-71C48AB43C02}"/>
              </a:ext>
            </a:extLst>
          </p:cNvPr>
          <p:cNvPicPr>
            <a:picLocks noChangeAspect="1"/>
          </p:cNvPicPr>
          <p:nvPr/>
        </p:nvPicPr>
        <p:blipFill>
          <a:blip r:embed="rId2"/>
          <a:stretch>
            <a:fillRect/>
          </a:stretch>
        </p:blipFill>
        <p:spPr>
          <a:xfrm>
            <a:off x="769236" y="5731475"/>
            <a:ext cx="552936" cy="548650"/>
          </a:xfrm>
          <a:prstGeom prst="rect">
            <a:avLst/>
          </a:prstGeom>
        </p:spPr>
      </p:pic>
      <p:sp>
        <p:nvSpPr>
          <p:cNvPr id="18" name="Rectangle 17">
            <a:extLst>
              <a:ext uri="{FF2B5EF4-FFF2-40B4-BE49-F238E27FC236}">
                <a16:creationId xmlns:a16="http://schemas.microsoft.com/office/drawing/2014/main" id="{92FB20C7-A5DB-4F6B-37A6-34F340FB6EFD}"/>
              </a:ext>
            </a:extLst>
          </p:cNvPr>
          <p:cNvSpPr>
            <a:spLocks/>
          </p:cNvSpPr>
          <p:nvPr/>
        </p:nvSpPr>
        <p:spPr bwMode="auto">
          <a:xfrm>
            <a:off x="1476376" y="5852567"/>
            <a:ext cx="1011942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000" dirty="0">
                <a:solidFill>
                  <a:schemeClr val="tx1"/>
                </a:solidFill>
              </a:rPr>
              <a:t>Forked repositories use the standard git </a:t>
            </a:r>
            <a:r>
              <a:rPr lang="en-US" sz="2000" b="1" dirty="0">
                <a:solidFill>
                  <a:schemeClr val="tx1"/>
                </a:solidFill>
              </a:rPr>
              <a:t>clone</a:t>
            </a:r>
            <a:r>
              <a:rPr lang="en-US" sz="2000" dirty="0">
                <a:solidFill>
                  <a:schemeClr val="tx1"/>
                </a:solidFill>
              </a:rPr>
              <a:t> command</a:t>
            </a:r>
          </a:p>
        </p:txBody>
      </p:sp>
    </p:spTree>
    <p:extLst>
      <p:ext uri="{BB962C8B-B14F-4D97-AF65-F5344CB8AC3E}">
        <p14:creationId xmlns:p14="http://schemas.microsoft.com/office/powerpoint/2010/main" val="38638056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15F-4C8F-A55A-BF31-A21E2CD874E0}"/>
              </a:ext>
            </a:extLst>
          </p:cNvPr>
          <p:cNvSpPr>
            <a:spLocks noGrp="1"/>
          </p:cNvSpPr>
          <p:nvPr>
            <p:ph type="title"/>
          </p:nvPr>
        </p:nvSpPr>
        <p:spPr/>
        <p:txBody>
          <a:bodyPr/>
          <a:lstStyle/>
          <a:p>
            <a:r>
              <a:rPr lang="en-US" dirty="0"/>
              <a:t>Implement branch merging restrictions</a:t>
            </a:r>
          </a:p>
        </p:txBody>
      </p:sp>
      <p:sp>
        <p:nvSpPr>
          <p:cNvPr id="21" name="Text Placeholder 2">
            <a:extLst>
              <a:ext uri="{FF2B5EF4-FFF2-40B4-BE49-F238E27FC236}">
                <a16:creationId xmlns:a16="http://schemas.microsoft.com/office/drawing/2014/main" id="{89DB246F-2358-7A66-5337-54C1BE7ED437}"/>
              </a:ext>
            </a:extLst>
          </p:cNvPr>
          <p:cNvSpPr txBox="1">
            <a:spLocks/>
          </p:cNvSpPr>
          <p:nvPr/>
        </p:nvSpPr>
        <p:spPr>
          <a:xfrm>
            <a:off x="584200" y="1594155"/>
            <a:ext cx="5042878" cy="2908489"/>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Azure DevOps:</a:t>
            </a:r>
          </a:p>
          <a:p>
            <a:pPr marL="231775" indent="-231775">
              <a:spcBef>
                <a:spcPts val="600"/>
              </a:spcBef>
              <a:spcAft>
                <a:spcPts val="600"/>
              </a:spcAft>
            </a:pPr>
            <a:r>
              <a:rPr lang="en-US" sz="1800" dirty="0"/>
              <a:t>Using branch protection-based policies</a:t>
            </a:r>
          </a:p>
          <a:p>
            <a:pPr marL="413766" lvl="1" indent="-285750">
              <a:spcBef>
                <a:spcPts val="600"/>
              </a:spcBef>
              <a:spcAft>
                <a:spcPts val="600"/>
              </a:spcAft>
              <a:buFont typeface="Courier New" panose="02070309020205020404" pitchFamily="49" charset="0"/>
              <a:buChar char="o"/>
            </a:pPr>
            <a:r>
              <a:rPr lang="en-US" sz="1600" dirty="0"/>
              <a:t>Require a minimum number of reviewers</a:t>
            </a:r>
          </a:p>
          <a:p>
            <a:pPr marL="413766" lvl="1" indent="-285750">
              <a:spcBef>
                <a:spcPts val="600"/>
              </a:spcBef>
              <a:spcAft>
                <a:spcPts val="600"/>
              </a:spcAft>
              <a:buFont typeface="Courier New" panose="02070309020205020404" pitchFamily="49" charset="0"/>
              <a:buChar char="o"/>
            </a:pPr>
            <a:r>
              <a:rPr lang="en-US" sz="1600" dirty="0"/>
              <a:t>Check for linked work items</a:t>
            </a:r>
          </a:p>
          <a:p>
            <a:pPr marL="413766" lvl="1" indent="-285750">
              <a:spcBef>
                <a:spcPts val="600"/>
              </a:spcBef>
              <a:spcAft>
                <a:spcPts val="600"/>
              </a:spcAft>
              <a:buFont typeface="Courier New" panose="02070309020205020404" pitchFamily="49" charset="0"/>
              <a:buChar char="o"/>
            </a:pPr>
            <a:r>
              <a:rPr lang="en-US" sz="1600" dirty="0"/>
              <a:t>Check for comment resolution</a:t>
            </a:r>
          </a:p>
          <a:p>
            <a:pPr marL="413766" lvl="1" indent="-285750">
              <a:spcBef>
                <a:spcPts val="600"/>
              </a:spcBef>
              <a:spcAft>
                <a:spcPts val="600"/>
              </a:spcAft>
              <a:buFont typeface="Courier New" panose="02070309020205020404" pitchFamily="49" charset="0"/>
              <a:buChar char="o"/>
            </a:pPr>
            <a:r>
              <a:rPr lang="en-US" sz="1600" dirty="0"/>
              <a:t>Limit merge types</a:t>
            </a:r>
          </a:p>
          <a:p>
            <a:pPr marL="231775" indent="-231775">
              <a:spcBef>
                <a:spcPts val="600"/>
              </a:spcBef>
              <a:spcAft>
                <a:spcPts val="600"/>
              </a:spcAft>
            </a:pPr>
            <a:r>
              <a:rPr lang="en-US" sz="1800" dirty="0"/>
              <a:t>Locking a branch</a:t>
            </a:r>
          </a:p>
        </p:txBody>
      </p:sp>
      <p:sp>
        <p:nvSpPr>
          <p:cNvPr id="22" name="Text Placeholder 4">
            <a:extLst>
              <a:ext uri="{FF2B5EF4-FFF2-40B4-BE49-F238E27FC236}">
                <a16:creationId xmlns:a16="http://schemas.microsoft.com/office/drawing/2014/main" id="{95B5A68B-7F12-097F-D3CD-9B7CE2AB239D}"/>
              </a:ext>
            </a:extLst>
          </p:cNvPr>
          <p:cNvSpPr txBox="1">
            <a:spLocks/>
          </p:cNvSpPr>
          <p:nvPr/>
        </p:nvSpPr>
        <p:spPr>
          <a:xfrm>
            <a:off x="6244219" y="1594155"/>
            <a:ext cx="5379793" cy="2877711"/>
          </a:xfrm>
          <a:prstGeom prst="rect">
            <a:avLst/>
          </a:prstGeom>
          <a:ln w="38100">
            <a:solidFill>
              <a:srgbClr val="C73ECC"/>
            </a:solidFill>
          </a:ln>
        </p:spPr>
        <p:txBody>
          <a:bodyPr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GitHub:</a:t>
            </a:r>
          </a:p>
          <a:p>
            <a:pPr marL="231775" indent="-231775">
              <a:spcBef>
                <a:spcPts val="600"/>
              </a:spcBef>
              <a:spcAft>
                <a:spcPts val="600"/>
              </a:spcAft>
            </a:pPr>
            <a:r>
              <a:rPr lang="en-US" sz="1800" dirty="0"/>
              <a:t>Using branch protection rules</a:t>
            </a:r>
          </a:p>
          <a:p>
            <a:pPr marL="413766" lvl="1" indent="-285750">
              <a:spcBef>
                <a:spcPts val="600"/>
              </a:spcBef>
              <a:spcAft>
                <a:spcPts val="600"/>
              </a:spcAft>
              <a:buFont typeface="Courier New" panose="02070309020205020404" pitchFamily="49" charset="0"/>
              <a:buChar char="o"/>
            </a:pPr>
            <a:r>
              <a:rPr lang="en-US" sz="1600" dirty="0"/>
              <a:t>Require a pull request before merging</a:t>
            </a:r>
          </a:p>
          <a:p>
            <a:pPr marL="413766" lvl="1" indent="-285750">
              <a:spcBef>
                <a:spcPts val="600"/>
              </a:spcBef>
              <a:spcAft>
                <a:spcPts val="600"/>
              </a:spcAft>
              <a:buFont typeface="Courier New" panose="02070309020205020404" pitchFamily="49" charset="0"/>
              <a:buChar char="o"/>
            </a:pPr>
            <a:r>
              <a:rPr lang="en-US" sz="1600" dirty="0"/>
              <a:t>Require status checks to pass before merging</a:t>
            </a:r>
          </a:p>
          <a:p>
            <a:pPr marL="413766" lvl="1" indent="-285750">
              <a:spcBef>
                <a:spcPts val="600"/>
              </a:spcBef>
              <a:spcAft>
                <a:spcPts val="600"/>
              </a:spcAft>
              <a:buFont typeface="Courier New" panose="02070309020205020404" pitchFamily="49" charset="0"/>
              <a:buChar char="o"/>
            </a:pPr>
            <a:r>
              <a:rPr lang="en-US" sz="1600" dirty="0"/>
              <a:t>Require conversation resolution before merging</a:t>
            </a:r>
          </a:p>
          <a:p>
            <a:pPr marL="413766" lvl="1" indent="-285750">
              <a:spcBef>
                <a:spcPts val="600"/>
              </a:spcBef>
              <a:spcAft>
                <a:spcPts val="600"/>
              </a:spcAft>
              <a:buFont typeface="Courier New" panose="02070309020205020404" pitchFamily="49" charset="0"/>
              <a:buChar char="o"/>
            </a:pPr>
            <a:r>
              <a:rPr lang="en-US" sz="1600" dirty="0"/>
              <a:t>Require signed commits</a:t>
            </a:r>
          </a:p>
          <a:p>
            <a:pPr marL="413766" lvl="1" indent="-285750">
              <a:spcBef>
                <a:spcPts val="600"/>
              </a:spcBef>
              <a:spcAft>
                <a:spcPts val="600"/>
              </a:spcAft>
              <a:buFont typeface="Courier New" panose="02070309020205020404" pitchFamily="49" charset="0"/>
              <a:buChar char="o"/>
            </a:pPr>
            <a:r>
              <a:rPr lang="en-US" sz="1600" dirty="0"/>
              <a:t>Require deployments to succeed before merging</a:t>
            </a:r>
          </a:p>
        </p:txBody>
      </p:sp>
    </p:spTree>
    <p:extLst>
      <p:ext uri="{BB962C8B-B14F-4D97-AF65-F5344CB8AC3E}">
        <p14:creationId xmlns:p14="http://schemas.microsoft.com/office/powerpoint/2010/main" val="16917281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17F0F2-6577-FA18-05B9-647E231CB9CD}"/>
              </a:ext>
            </a:extLst>
          </p:cNvPr>
          <p:cNvSpPr>
            <a:spLocks noGrp="1"/>
          </p:cNvSpPr>
          <p:nvPr>
            <p:ph type="title"/>
          </p:nvPr>
        </p:nvSpPr>
        <p:spPr/>
        <p:txBody>
          <a:bodyPr/>
          <a:lstStyle/>
          <a:p>
            <a:r>
              <a:rPr lang="en-US"/>
              <a:t>Collaborate with pull requests</a:t>
            </a:r>
            <a:endParaRPr lang="en-US" dirty="0"/>
          </a:p>
        </p:txBody>
      </p:sp>
      <p:pic>
        <p:nvPicPr>
          <p:cNvPr id="21" name="Picture Placeholder 17" descr="Screenshot showing branch, discuss, and merge">
            <a:extLst>
              <a:ext uri="{FF2B5EF4-FFF2-40B4-BE49-F238E27FC236}">
                <a16:creationId xmlns:a16="http://schemas.microsoft.com/office/drawing/2014/main" id="{3B03D752-B3BE-57B7-99C0-52EF16ADF9AD}"/>
              </a:ext>
            </a:extLst>
          </p:cNvPr>
          <p:cNvPicPr>
            <a:picLocks noChangeAspect="1"/>
          </p:cNvPicPr>
          <p:nvPr/>
        </p:nvPicPr>
        <p:blipFill rotWithShape="1">
          <a:blip r:embed="rId2"/>
          <a:srcRect l="-8968" t="-1641" r="-8968" b="-1641"/>
          <a:stretch/>
        </p:blipFill>
        <p:spPr bwMode="ltGray">
          <a:xfrm>
            <a:off x="0" y="1152525"/>
            <a:ext cx="12192000" cy="3444875"/>
          </a:xfrm>
          <a:prstGeom prst="rect">
            <a:avLst/>
          </a:prstGeom>
          <a:solidFill>
            <a:srgbClr val="FFFFFF"/>
          </a:solidFill>
          <a:ln w="38100">
            <a:solidFill>
              <a:srgbClr val="C73ECC"/>
            </a:solidFill>
          </a:ln>
        </p:spPr>
      </p:pic>
      <p:sp>
        <p:nvSpPr>
          <p:cNvPr id="2" name="Text Placeholder 1">
            <a:extLst>
              <a:ext uri="{FF2B5EF4-FFF2-40B4-BE49-F238E27FC236}">
                <a16:creationId xmlns:a16="http://schemas.microsoft.com/office/drawing/2014/main" id="{C5A99B7D-0076-5FD5-5762-176E09C97858}"/>
              </a:ext>
            </a:extLst>
          </p:cNvPr>
          <p:cNvSpPr>
            <a:spLocks noGrp="1"/>
          </p:cNvSpPr>
          <p:nvPr>
            <p:ph type="body" sz="quarter" idx="15"/>
          </p:nvPr>
        </p:nvSpPr>
        <p:spPr>
          <a:xfrm>
            <a:off x="586389" y="4932086"/>
            <a:ext cx="2567429" cy="553998"/>
          </a:xfrm>
        </p:spPr>
        <p:txBody>
          <a:bodyPr/>
          <a:lstStyle/>
          <a:p>
            <a:pPr marL="0" indent="0">
              <a:buNone/>
            </a:pPr>
            <a:r>
              <a:rPr lang="en-US" sz="1800" dirty="0">
                <a:solidFill>
                  <a:schemeClr val="tx1"/>
                </a:solidFill>
                <a:latin typeface="+mj-lt"/>
              </a:rPr>
              <a:t>Pull requests let you tell others about changes.</a:t>
            </a:r>
          </a:p>
        </p:txBody>
      </p:sp>
      <p:sp>
        <p:nvSpPr>
          <p:cNvPr id="3" name="Text Placeholder 2">
            <a:extLst>
              <a:ext uri="{FF2B5EF4-FFF2-40B4-BE49-F238E27FC236}">
                <a16:creationId xmlns:a16="http://schemas.microsoft.com/office/drawing/2014/main" id="{15F17255-AC7B-87A9-EA79-45C03106ECAE}"/>
              </a:ext>
            </a:extLst>
          </p:cNvPr>
          <p:cNvSpPr>
            <a:spLocks noGrp="1"/>
          </p:cNvSpPr>
          <p:nvPr>
            <p:ph type="body" sz="quarter" idx="20"/>
          </p:nvPr>
        </p:nvSpPr>
        <p:spPr>
          <a:xfrm>
            <a:off x="3401737" y="4932086"/>
            <a:ext cx="2567429" cy="830997"/>
          </a:xfrm>
        </p:spPr>
        <p:txBody>
          <a:bodyPr/>
          <a:lstStyle/>
          <a:p>
            <a:pPr marL="0" indent="0">
              <a:buNone/>
            </a:pPr>
            <a:r>
              <a:rPr lang="en-US" sz="1800" dirty="0">
                <a:solidFill>
                  <a:schemeClr val="tx1"/>
                </a:solidFill>
                <a:latin typeface="+mj-lt"/>
              </a:rPr>
              <a:t>Collaboration</a:t>
            </a:r>
            <a:br>
              <a:rPr lang="en-US" sz="1800" dirty="0">
                <a:solidFill>
                  <a:schemeClr val="tx1"/>
                </a:solidFill>
                <a:latin typeface="+mj-lt"/>
              </a:rPr>
            </a:br>
            <a:r>
              <a:rPr lang="en-US" sz="1800" dirty="0">
                <a:solidFill>
                  <a:schemeClr val="tx1"/>
                </a:solidFill>
                <a:latin typeface="+mj-lt"/>
              </a:rPr>
              <a:t>using the Shared Repository Model</a:t>
            </a:r>
          </a:p>
        </p:txBody>
      </p:sp>
      <p:sp>
        <p:nvSpPr>
          <p:cNvPr id="13" name="Text Placeholder 2">
            <a:extLst>
              <a:ext uri="{FF2B5EF4-FFF2-40B4-BE49-F238E27FC236}">
                <a16:creationId xmlns:a16="http://schemas.microsoft.com/office/drawing/2014/main" id="{8E5D47A4-EB3A-E87B-D8D0-811045BD2EDF}"/>
              </a:ext>
            </a:extLst>
          </p:cNvPr>
          <p:cNvSpPr txBox="1">
            <a:spLocks/>
          </p:cNvSpPr>
          <p:nvPr/>
        </p:nvSpPr>
        <p:spPr>
          <a:xfrm>
            <a:off x="6217085" y="4932086"/>
            <a:ext cx="2567429" cy="83099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solidFill>
                <a:latin typeface="+mj-lt"/>
              </a:rPr>
              <a:t>Review and merge</a:t>
            </a:r>
            <a:br>
              <a:rPr lang="en-US" sz="1800" dirty="0">
                <a:latin typeface="+mj-lt"/>
              </a:rPr>
            </a:br>
            <a:r>
              <a:rPr lang="en-US" sz="1800" dirty="0">
                <a:solidFill>
                  <a:schemeClr val="tx1"/>
                </a:solidFill>
                <a:latin typeface="+mj-lt"/>
              </a:rPr>
              <a:t>your code in a single collaborative process.</a:t>
            </a:r>
          </a:p>
        </p:txBody>
      </p:sp>
      <p:sp>
        <p:nvSpPr>
          <p:cNvPr id="17" name="Text Placeholder 2">
            <a:extLst>
              <a:ext uri="{FF2B5EF4-FFF2-40B4-BE49-F238E27FC236}">
                <a16:creationId xmlns:a16="http://schemas.microsoft.com/office/drawing/2014/main" id="{44422B31-9E05-7EDB-5251-2AFDB1C1A5CA}"/>
              </a:ext>
            </a:extLst>
          </p:cNvPr>
          <p:cNvSpPr txBox="1">
            <a:spLocks/>
          </p:cNvSpPr>
          <p:nvPr/>
        </p:nvSpPr>
        <p:spPr>
          <a:xfrm>
            <a:off x="9032434" y="4932086"/>
            <a:ext cx="2567429" cy="83099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solidFill>
                <a:latin typeface="+mj-lt"/>
              </a:rPr>
              <a:t>Be sure to provide good feedback and protect branches with policies.</a:t>
            </a:r>
          </a:p>
        </p:txBody>
      </p:sp>
    </p:spTree>
    <p:extLst>
      <p:ext uri="{BB962C8B-B14F-4D97-AF65-F5344CB8AC3E}">
        <p14:creationId xmlns:p14="http://schemas.microsoft.com/office/powerpoint/2010/main" val="11844821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73120F-8C90-F30F-46F9-FE8636412E00}"/>
              </a:ext>
            </a:extLst>
          </p:cNvPr>
          <p:cNvSpPr>
            <a:spLocks noGrp="1"/>
          </p:cNvSpPr>
          <p:nvPr>
            <p:ph type="title"/>
          </p:nvPr>
        </p:nvSpPr>
        <p:spPr/>
        <p:txBody>
          <a:bodyPr/>
          <a:lstStyle/>
          <a:p>
            <a:r>
              <a:rPr lang="en-US" dirty="0"/>
              <a:t>Azure Repos collaborating with pull requests</a:t>
            </a:r>
          </a:p>
        </p:txBody>
      </p:sp>
      <p:sp>
        <p:nvSpPr>
          <p:cNvPr id="8" name="Rectangle 7">
            <a:extLst>
              <a:ext uri="{FF2B5EF4-FFF2-40B4-BE49-F238E27FC236}">
                <a16:creationId xmlns:a16="http://schemas.microsoft.com/office/drawing/2014/main" id="{28B53D94-F6D0-39C6-ACD8-78C0239E34B9}"/>
              </a:ext>
              <a:ext uri="{C183D7F6-B498-43B3-948B-1728B52AA6E4}">
                <adec:decorative xmlns:adec="http://schemas.microsoft.com/office/drawing/2017/decorative" val="1"/>
              </a:ext>
            </a:extLst>
          </p:cNvPr>
          <p:cNvSpPr>
            <a:spLocks/>
          </p:cNvSpPr>
          <p:nvPr/>
        </p:nvSpPr>
        <p:spPr bwMode="auto">
          <a:xfrm>
            <a:off x="588260" y="1698170"/>
            <a:ext cx="11011602" cy="4574613"/>
          </a:xfrm>
          <a:prstGeom prst="rect">
            <a:avLst/>
          </a:prstGeom>
          <a:solidFill>
            <a:srgbClr val="FFFFFF"/>
          </a:solid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4">
            <a:extLst>
              <a:ext uri="{FF2B5EF4-FFF2-40B4-BE49-F238E27FC236}">
                <a16:creationId xmlns:a16="http://schemas.microsoft.com/office/drawing/2014/main" id="{4577D3D6-0491-4B1D-BF67-B8705EBB7192}"/>
              </a:ext>
            </a:extLst>
          </p:cNvPr>
          <p:cNvSpPr txBox="1">
            <a:spLocks/>
          </p:cNvSpPr>
          <p:nvPr/>
        </p:nvSpPr>
        <p:spPr>
          <a:xfrm>
            <a:off x="3157281" y="3770033"/>
            <a:ext cx="5873560" cy="43088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None/>
            </a:pPr>
            <a:r>
              <a:rPr lang="en-US" dirty="0">
                <a:latin typeface="+mj-lt"/>
              </a:rPr>
              <a:t>DEMO</a:t>
            </a:r>
          </a:p>
        </p:txBody>
      </p:sp>
    </p:spTree>
    <p:extLst>
      <p:ext uri="{BB962C8B-B14F-4D97-AF65-F5344CB8AC3E}">
        <p14:creationId xmlns:p14="http://schemas.microsoft.com/office/powerpoint/2010/main" val="190630942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17FDA9-4989-A077-1BE3-CAA56166FE99}"/>
              </a:ext>
            </a:extLst>
          </p:cNvPr>
          <p:cNvSpPr>
            <a:spLocks noGrp="1"/>
          </p:cNvSpPr>
          <p:nvPr>
            <p:ph type="title"/>
          </p:nvPr>
        </p:nvSpPr>
        <p:spPr/>
        <p:txBody>
          <a:bodyPr/>
          <a:lstStyle/>
          <a:p>
            <a:r>
              <a:rPr lang="en-US" dirty="0"/>
              <a:t>Introduction to Git hooks</a:t>
            </a:r>
          </a:p>
        </p:txBody>
      </p:sp>
      <p:sp>
        <p:nvSpPr>
          <p:cNvPr id="31" name="Text Placeholder 30">
            <a:extLst>
              <a:ext uri="{FF2B5EF4-FFF2-40B4-BE49-F238E27FC236}">
                <a16:creationId xmlns:a16="http://schemas.microsoft.com/office/drawing/2014/main" id="{7FF2C125-0CA9-37BD-FF40-4C3946C23BEB}"/>
              </a:ext>
            </a:extLst>
          </p:cNvPr>
          <p:cNvSpPr>
            <a:spLocks noGrp="1"/>
          </p:cNvSpPr>
          <p:nvPr>
            <p:ph type="body" sz="quarter" idx="15"/>
          </p:nvPr>
        </p:nvSpPr>
        <p:spPr>
          <a:xfrm>
            <a:off x="586389" y="2085764"/>
            <a:ext cx="5179411" cy="2896544"/>
          </a:xfrm>
        </p:spPr>
        <p:txBody>
          <a:bodyPr/>
          <a:lstStyle/>
          <a:p>
            <a:pPr marL="290513" indent="-290513">
              <a:spcBef>
                <a:spcPts val="600"/>
              </a:spcBef>
              <a:spcAft>
                <a:spcPts val="600"/>
              </a:spcAft>
              <a:buFont typeface="Arial" panose="020B0604020202020204" pitchFamily="34" charset="0"/>
              <a:buChar char="•"/>
            </a:pPr>
            <a:r>
              <a:rPr lang="en-US" sz="2200" dirty="0"/>
              <a:t>A mechanism that allows arbitrary code to be run before, or after, certain Git lifecycle events occur</a:t>
            </a:r>
          </a:p>
          <a:p>
            <a:pPr marL="290513" indent="-290513">
              <a:spcBef>
                <a:spcPts val="600"/>
              </a:spcBef>
              <a:spcAft>
                <a:spcPts val="600"/>
              </a:spcAft>
              <a:buFont typeface="Arial" panose="020B0604020202020204" pitchFamily="34" charset="0"/>
              <a:buChar char="•"/>
            </a:pPr>
            <a:r>
              <a:rPr lang="en-US" sz="2200" dirty="0"/>
              <a:t>Use Git hooks to enforce policies, ensure consistency, and control your environment</a:t>
            </a:r>
          </a:p>
          <a:p>
            <a:pPr marL="290513" indent="-290513">
              <a:spcBef>
                <a:spcPts val="600"/>
              </a:spcBef>
              <a:spcAft>
                <a:spcPts val="600"/>
              </a:spcAft>
              <a:buFont typeface="Arial" panose="020B0604020202020204" pitchFamily="34" charset="0"/>
              <a:buChar char="•"/>
            </a:pPr>
            <a:r>
              <a:rPr lang="en-US" sz="2200" dirty="0"/>
              <a:t>Can be either client-side or server-side</a:t>
            </a:r>
          </a:p>
        </p:txBody>
      </p:sp>
      <p:pic>
        <p:nvPicPr>
          <p:cNvPr id="33" name="Picture Placeholder 32" descr="Screenshot of GitHook files">
            <a:extLst>
              <a:ext uri="{FF2B5EF4-FFF2-40B4-BE49-F238E27FC236}">
                <a16:creationId xmlns:a16="http://schemas.microsoft.com/office/drawing/2014/main" id="{E30C72D1-EBE6-7EDC-9075-F37760A34EFB}"/>
              </a:ext>
            </a:extLst>
          </p:cNvPr>
          <p:cNvPicPr>
            <a:picLocks noGrp="1" noChangeAspect="1"/>
          </p:cNvPicPr>
          <p:nvPr>
            <p:ph type="pic" sz="quarter" idx="19"/>
          </p:nvPr>
        </p:nvPicPr>
        <p:blipFill rotWithShape="1">
          <a:blip r:embed="rId2"/>
          <a:srcRect l="-7692" t="1092" r="-7692" b="1092"/>
          <a:stretch/>
        </p:blipFill>
        <p:spPr>
          <a:xfrm>
            <a:off x="6893052" y="1277815"/>
            <a:ext cx="3824328" cy="4302369"/>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314884353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15F-4C8F-A55A-BF31-A21E2CD874E0}"/>
              </a:ext>
            </a:extLst>
          </p:cNvPr>
          <p:cNvSpPr>
            <a:spLocks noGrp="1"/>
          </p:cNvSpPr>
          <p:nvPr>
            <p:ph type="title"/>
          </p:nvPr>
        </p:nvSpPr>
        <p:spPr/>
        <p:txBody>
          <a:bodyPr/>
          <a:lstStyle/>
          <a:p>
            <a:r>
              <a:rPr lang="en-US" dirty="0"/>
              <a:t>Implement Git hooks</a:t>
            </a:r>
          </a:p>
        </p:txBody>
      </p:sp>
      <p:sp>
        <p:nvSpPr>
          <p:cNvPr id="21" name="Text Placeholder 2">
            <a:extLst>
              <a:ext uri="{FF2B5EF4-FFF2-40B4-BE49-F238E27FC236}">
                <a16:creationId xmlns:a16="http://schemas.microsoft.com/office/drawing/2014/main" id="{89DB246F-2358-7A66-5337-54C1BE7ED437}"/>
              </a:ext>
            </a:extLst>
          </p:cNvPr>
          <p:cNvSpPr txBox="1">
            <a:spLocks/>
          </p:cNvSpPr>
          <p:nvPr/>
        </p:nvSpPr>
        <p:spPr>
          <a:xfrm>
            <a:off x="584199" y="1594155"/>
            <a:ext cx="5379793" cy="2292935"/>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Will my code:</a:t>
            </a:r>
          </a:p>
          <a:p>
            <a:pPr marL="231775" indent="-231775">
              <a:spcBef>
                <a:spcPts val="600"/>
              </a:spcBef>
              <a:spcAft>
                <a:spcPts val="600"/>
              </a:spcAft>
            </a:pPr>
            <a:r>
              <a:rPr lang="en-US" sz="2000" dirty="0"/>
              <a:t>Break other code?</a:t>
            </a:r>
          </a:p>
          <a:p>
            <a:pPr marL="231775" indent="-231775">
              <a:spcBef>
                <a:spcPts val="600"/>
              </a:spcBef>
              <a:spcAft>
                <a:spcPts val="600"/>
              </a:spcAft>
            </a:pPr>
            <a:r>
              <a:rPr lang="en-US" sz="2000" dirty="0"/>
              <a:t>Introduce code quality issues?</a:t>
            </a:r>
          </a:p>
          <a:p>
            <a:pPr marL="231775" indent="-231775">
              <a:spcBef>
                <a:spcPts val="600"/>
              </a:spcBef>
              <a:spcAft>
                <a:spcPts val="600"/>
              </a:spcAft>
            </a:pPr>
            <a:r>
              <a:rPr lang="en-US" sz="2000" dirty="0"/>
              <a:t>Drop the code coverage?</a:t>
            </a:r>
          </a:p>
          <a:p>
            <a:pPr marL="231775" indent="-231775">
              <a:spcBef>
                <a:spcPts val="600"/>
              </a:spcBef>
              <a:spcAft>
                <a:spcPts val="600"/>
              </a:spcAft>
            </a:pPr>
            <a:r>
              <a:rPr lang="en-US" sz="2000" dirty="0"/>
              <a:t>Take on a new dependency?</a:t>
            </a:r>
            <a:endParaRPr lang="en-US" sz="1800" dirty="0"/>
          </a:p>
        </p:txBody>
      </p:sp>
      <p:sp>
        <p:nvSpPr>
          <p:cNvPr id="22" name="Text Placeholder 4">
            <a:extLst>
              <a:ext uri="{FF2B5EF4-FFF2-40B4-BE49-F238E27FC236}">
                <a16:creationId xmlns:a16="http://schemas.microsoft.com/office/drawing/2014/main" id="{95B5A68B-7F12-097F-D3CD-9B7CE2AB239D}"/>
              </a:ext>
            </a:extLst>
          </p:cNvPr>
          <p:cNvSpPr txBox="1">
            <a:spLocks/>
          </p:cNvSpPr>
          <p:nvPr/>
        </p:nvSpPr>
        <p:spPr>
          <a:xfrm>
            <a:off x="6244219" y="1594155"/>
            <a:ext cx="5379793" cy="2160591"/>
          </a:xfrm>
          <a:prstGeom prst="rect">
            <a:avLst/>
          </a:prstGeom>
          <a:ln w="38100">
            <a:solidFill>
              <a:srgbClr val="C73ECC"/>
            </a:solidFill>
          </a:ln>
        </p:spPr>
        <p:txBody>
          <a:bodyPr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Will the incoming code:</a:t>
            </a:r>
          </a:p>
          <a:p>
            <a:pPr marL="231775" indent="-231775">
              <a:spcBef>
                <a:spcPts val="600"/>
              </a:spcBef>
              <a:spcAft>
                <a:spcPts val="600"/>
              </a:spcAft>
            </a:pPr>
            <a:r>
              <a:rPr lang="en-US" sz="1800" dirty="0"/>
              <a:t>Break my code?</a:t>
            </a:r>
          </a:p>
          <a:p>
            <a:pPr marL="231775" indent="-231775">
              <a:spcBef>
                <a:spcPts val="600"/>
              </a:spcBef>
              <a:spcAft>
                <a:spcPts val="600"/>
              </a:spcAft>
            </a:pPr>
            <a:r>
              <a:rPr lang="en-US" sz="1800" dirty="0"/>
              <a:t>Introduce code quality issues?</a:t>
            </a:r>
          </a:p>
          <a:p>
            <a:pPr marL="231775" indent="-231775">
              <a:spcBef>
                <a:spcPts val="600"/>
              </a:spcBef>
              <a:spcAft>
                <a:spcPts val="600"/>
              </a:spcAft>
            </a:pPr>
            <a:r>
              <a:rPr lang="en-US" sz="1800" dirty="0"/>
              <a:t>Drop the code coverage?</a:t>
            </a:r>
          </a:p>
          <a:p>
            <a:pPr marL="231775" indent="-231775">
              <a:spcBef>
                <a:spcPts val="600"/>
              </a:spcBef>
              <a:spcAft>
                <a:spcPts val="600"/>
              </a:spcAft>
            </a:pPr>
            <a:r>
              <a:rPr lang="en-US" sz="1800" dirty="0"/>
              <a:t>Take on a new dependency?</a:t>
            </a:r>
          </a:p>
        </p:txBody>
      </p:sp>
    </p:spTree>
    <p:extLst>
      <p:ext uri="{BB962C8B-B14F-4D97-AF65-F5344CB8AC3E}">
        <p14:creationId xmlns:p14="http://schemas.microsoft.com/office/powerpoint/2010/main" val="422063410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C41DB-D659-CB92-010B-860EAFF82AAB}"/>
              </a:ext>
            </a:extLst>
          </p:cNvPr>
          <p:cNvSpPr>
            <a:spLocks noGrp="1"/>
          </p:cNvSpPr>
          <p:nvPr>
            <p:ph type="title"/>
          </p:nvPr>
        </p:nvSpPr>
        <p:spPr>
          <a:xfrm>
            <a:off x="569911" y="2769057"/>
            <a:ext cx="6345239" cy="1231106"/>
          </a:xfrm>
        </p:spPr>
        <p:txBody>
          <a:bodyPr/>
          <a:lstStyle/>
          <a:p>
            <a:r>
              <a:rPr lang="en-US" dirty="0"/>
              <a:t>Module 05: Plan foster </a:t>
            </a:r>
            <a:br>
              <a:rPr lang="en-US" dirty="0"/>
            </a:br>
            <a:r>
              <a:rPr lang="en-US" dirty="0"/>
              <a:t>inner source</a:t>
            </a:r>
          </a:p>
        </p:txBody>
      </p:sp>
    </p:spTree>
    <p:extLst>
      <p:ext uri="{BB962C8B-B14F-4D97-AF65-F5344CB8AC3E}">
        <p14:creationId xmlns:p14="http://schemas.microsoft.com/office/powerpoint/2010/main" val="252317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4E6A0-7C72-29C8-7A3A-568447FD95BF}"/>
              </a:ext>
            </a:extLst>
          </p:cNvPr>
          <p:cNvSpPr>
            <a:spLocks noGrp="1"/>
          </p:cNvSpPr>
          <p:nvPr>
            <p:ph type="title"/>
          </p:nvPr>
        </p:nvSpPr>
        <p:spPr/>
        <p:txBody>
          <a:bodyPr/>
          <a:lstStyle/>
          <a:p>
            <a:r>
              <a:rPr lang="en-US" dirty="0"/>
              <a:t>Explore foster inner source</a:t>
            </a:r>
          </a:p>
        </p:txBody>
      </p:sp>
      <p:sp>
        <p:nvSpPr>
          <p:cNvPr id="5" name="Oval 4" descr="icon of a finger pushing a button">
            <a:extLst>
              <a:ext uri="{FF2B5EF4-FFF2-40B4-BE49-F238E27FC236}">
                <a16:creationId xmlns:a16="http://schemas.microsoft.com/office/drawing/2014/main" id="{45A4D955-27C8-BBA4-8C66-9BB670CFAFBF}"/>
              </a:ext>
            </a:extLst>
          </p:cNvPr>
          <p:cNvSpPr>
            <a:spLocks/>
          </p:cNvSpPr>
          <p:nvPr/>
        </p:nvSpPr>
        <p:spPr bwMode="auto">
          <a:xfrm>
            <a:off x="624243" y="156180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6" name="Rectangle 5">
            <a:extLst>
              <a:ext uri="{FF2B5EF4-FFF2-40B4-BE49-F238E27FC236}">
                <a16:creationId xmlns:a16="http://schemas.microsoft.com/office/drawing/2014/main" id="{8B345B7B-19AB-3F29-72F5-D287AFECF3D1}"/>
              </a:ext>
            </a:extLst>
          </p:cNvPr>
          <p:cNvSpPr>
            <a:spLocks/>
          </p:cNvSpPr>
          <p:nvPr/>
        </p:nvSpPr>
        <p:spPr bwMode="auto">
          <a:xfrm>
            <a:off x="1322172" y="1671418"/>
            <a:ext cx="10273627"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Fork-based pull request workflows allow anybody to contribute. </a:t>
            </a:r>
          </a:p>
        </p:txBody>
      </p:sp>
      <p:sp>
        <p:nvSpPr>
          <p:cNvPr id="7" name="Oval 6" descr="icon of a finger pushing a button">
            <a:extLst>
              <a:ext uri="{FF2B5EF4-FFF2-40B4-BE49-F238E27FC236}">
                <a16:creationId xmlns:a16="http://schemas.microsoft.com/office/drawing/2014/main" id="{6853E41D-50AE-3E14-DAE5-6A881E0932DE}"/>
              </a:ext>
            </a:extLst>
          </p:cNvPr>
          <p:cNvSpPr>
            <a:spLocks/>
          </p:cNvSpPr>
          <p:nvPr/>
        </p:nvSpPr>
        <p:spPr bwMode="auto">
          <a:xfrm>
            <a:off x="624243" y="250335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8" name="Rectangle 7">
            <a:extLst>
              <a:ext uri="{FF2B5EF4-FFF2-40B4-BE49-F238E27FC236}">
                <a16:creationId xmlns:a16="http://schemas.microsoft.com/office/drawing/2014/main" id="{594683D6-1477-AC7B-FF40-255859ADB813}"/>
              </a:ext>
            </a:extLst>
          </p:cNvPr>
          <p:cNvSpPr>
            <a:spLocks/>
          </p:cNvSpPr>
          <p:nvPr/>
        </p:nvSpPr>
        <p:spPr bwMode="auto">
          <a:xfrm>
            <a:off x="1322172" y="2443695"/>
            <a:ext cx="10273626"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b="1" dirty="0">
                <a:solidFill>
                  <a:schemeClr val="tx1"/>
                </a:solidFill>
              </a:rPr>
              <a:t>Inner source </a:t>
            </a:r>
            <a:r>
              <a:rPr lang="en-US" sz="2200" dirty="0">
                <a:solidFill>
                  <a:schemeClr val="tx1"/>
                </a:solidFill>
              </a:rPr>
              <a:t>brings all the benefits of open-source software development inside </a:t>
            </a:r>
            <a:br>
              <a:rPr lang="en-US" sz="2200" dirty="0">
                <a:solidFill>
                  <a:schemeClr val="tx1"/>
                </a:solidFill>
              </a:rPr>
            </a:br>
            <a:r>
              <a:rPr lang="en-US" sz="2200" dirty="0">
                <a:solidFill>
                  <a:schemeClr val="tx1"/>
                </a:solidFill>
              </a:rPr>
              <a:t>your firewall.</a:t>
            </a:r>
          </a:p>
        </p:txBody>
      </p:sp>
      <p:sp>
        <p:nvSpPr>
          <p:cNvPr id="9" name="Oval 8" descr="icon of a finger pushing a button">
            <a:extLst>
              <a:ext uri="{FF2B5EF4-FFF2-40B4-BE49-F238E27FC236}">
                <a16:creationId xmlns:a16="http://schemas.microsoft.com/office/drawing/2014/main" id="{6C2E7613-950C-0D17-6625-221533EC676B}"/>
              </a:ext>
            </a:extLst>
          </p:cNvPr>
          <p:cNvSpPr>
            <a:spLocks/>
          </p:cNvSpPr>
          <p:nvPr/>
        </p:nvSpPr>
        <p:spPr bwMode="auto">
          <a:xfrm>
            <a:off x="624243" y="344491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0" name="Rectangle 9">
            <a:extLst>
              <a:ext uri="{FF2B5EF4-FFF2-40B4-BE49-F238E27FC236}">
                <a16:creationId xmlns:a16="http://schemas.microsoft.com/office/drawing/2014/main" id="{94300A2A-802F-CED4-00FE-B3865CBA8D8E}"/>
              </a:ext>
            </a:extLst>
          </p:cNvPr>
          <p:cNvSpPr>
            <a:spLocks/>
          </p:cNvSpPr>
          <p:nvPr/>
        </p:nvSpPr>
        <p:spPr bwMode="auto">
          <a:xfrm>
            <a:off x="1322172" y="3385250"/>
            <a:ext cx="10273627"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We recommend the forking workflow for large numbers of casual or occasional committers.</a:t>
            </a:r>
          </a:p>
        </p:txBody>
      </p:sp>
    </p:spTree>
    <p:extLst>
      <p:ext uri="{BB962C8B-B14F-4D97-AF65-F5344CB8AC3E}">
        <p14:creationId xmlns:p14="http://schemas.microsoft.com/office/powerpoint/2010/main" val="41978500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6DD6B-02EF-4958-9AED-694D7EEBF0BB}"/>
              </a:ext>
            </a:extLst>
          </p:cNvPr>
          <p:cNvSpPr>
            <a:spLocks noGrp="1"/>
          </p:cNvSpPr>
          <p:nvPr>
            <p:ph type="title"/>
          </p:nvPr>
        </p:nvSpPr>
        <p:spPr>
          <a:xfrm>
            <a:off x="569605" y="2769054"/>
            <a:ext cx="5297796" cy="1231106"/>
          </a:xfrm>
        </p:spPr>
        <p:txBody>
          <a:bodyPr/>
          <a:lstStyle/>
          <a:p>
            <a:r>
              <a:rPr lang="en-US" dirty="0"/>
              <a:t>Module 01: Introduction to DevOps</a:t>
            </a:r>
          </a:p>
        </p:txBody>
      </p:sp>
    </p:spTree>
    <p:extLst>
      <p:ext uri="{BB962C8B-B14F-4D97-AF65-F5344CB8AC3E}">
        <p14:creationId xmlns:p14="http://schemas.microsoft.com/office/powerpoint/2010/main" val="364731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59C2A3-4B3D-960F-C966-97112753B30C}"/>
              </a:ext>
            </a:extLst>
          </p:cNvPr>
          <p:cNvSpPr>
            <a:spLocks noGrp="1"/>
          </p:cNvSpPr>
          <p:nvPr>
            <p:ph type="title"/>
          </p:nvPr>
        </p:nvSpPr>
        <p:spPr/>
        <p:txBody>
          <a:bodyPr/>
          <a:lstStyle/>
          <a:p>
            <a:r>
              <a:rPr lang="en-US" dirty="0"/>
              <a:t>Implement the fork workflow</a:t>
            </a:r>
          </a:p>
        </p:txBody>
      </p:sp>
      <p:sp>
        <p:nvSpPr>
          <p:cNvPr id="5" name="Text Placeholder 4">
            <a:extLst>
              <a:ext uri="{FF2B5EF4-FFF2-40B4-BE49-F238E27FC236}">
                <a16:creationId xmlns:a16="http://schemas.microsoft.com/office/drawing/2014/main" id="{5510A0D5-CF3B-9E81-B5AF-2C854CEBA4C9}"/>
              </a:ext>
            </a:extLst>
          </p:cNvPr>
          <p:cNvSpPr>
            <a:spLocks noGrp="1"/>
          </p:cNvSpPr>
          <p:nvPr>
            <p:ph type="body" sz="quarter" idx="16"/>
          </p:nvPr>
        </p:nvSpPr>
        <p:spPr>
          <a:xfrm>
            <a:off x="584200" y="1594155"/>
            <a:ext cx="3780536" cy="1489639"/>
          </a:xfrm>
        </p:spPr>
        <p:txBody>
          <a:bodyPr>
            <a:spAutoFit/>
          </a:bodyPr>
          <a:lstStyle/>
          <a:p>
            <a:pPr>
              <a:spcBef>
                <a:spcPct val="20000"/>
              </a:spcBef>
            </a:pPr>
            <a:r>
              <a:rPr lang="en-US" sz="2200" dirty="0"/>
              <a:t>What’s in a fork?</a:t>
            </a:r>
          </a:p>
          <a:p>
            <a:pPr>
              <a:spcBef>
                <a:spcPct val="20000"/>
              </a:spcBef>
            </a:pPr>
            <a:r>
              <a:rPr lang="en-US" sz="2200" dirty="0"/>
              <a:t>Sharing code between forks</a:t>
            </a:r>
          </a:p>
          <a:p>
            <a:pPr>
              <a:spcBef>
                <a:spcPct val="20000"/>
              </a:spcBef>
            </a:pPr>
            <a:r>
              <a:rPr lang="en-US" sz="2200" dirty="0"/>
              <a:t>Choosing between branches and forks</a:t>
            </a:r>
          </a:p>
        </p:txBody>
      </p:sp>
      <p:sp>
        <p:nvSpPr>
          <p:cNvPr id="6" name="Text Placeholder 5">
            <a:extLst>
              <a:ext uri="{FF2B5EF4-FFF2-40B4-BE49-F238E27FC236}">
                <a16:creationId xmlns:a16="http://schemas.microsoft.com/office/drawing/2014/main" id="{DB989593-273C-EF76-D0D8-EA697AA238FA}"/>
              </a:ext>
            </a:extLst>
          </p:cNvPr>
          <p:cNvSpPr>
            <a:spLocks noGrp="1"/>
          </p:cNvSpPr>
          <p:nvPr>
            <p:ph type="body" sz="quarter" idx="15"/>
          </p:nvPr>
        </p:nvSpPr>
        <p:spPr>
          <a:xfrm>
            <a:off x="586390" y="3289248"/>
            <a:ext cx="3778346" cy="2746906"/>
          </a:xfrm>
        </p:spPr>
        <p:txBody>
          <a:bodyPr/>
          <a:lstStyle/>
          <a:p>
            <a:pPr marL="0" indent="0">
              <a:buNone/>
            </a:pPr>
            <a:r>
              <a:rPr lang="en-US" sz="2200" dirty="0">
                <a:latin typeface="+mj-lt"/>
              </a:rPr>
              <a:t>The forking workflow:</a:t>
            </a:r>
          </a:p>
          <a:p>
            <a:pPr marL="342900" indent="-230188">
              <a:spcBef>
                <a:spcPts val="300"/>
              </a:spcBef>
              <a:tabLst>
                <a:tab pos="342900" algn="l"/>
              </a:tabLst>
            </a:pPr>
            <a:r>
              <a:rPr lang="en-US" sz="1800" dirty="0"/>
              <a:t>Create a fork</a:t>
            </a:r>
          </a:p>
          <a:p>
            <a:pPr marL="342900" indent="-230188">
              <a:spcBef>
                <a:spcPts val="300"/>
              </a:spcBef>
              <a:tabLst>
                <a:tab pos="342900" algn="l"/>
              </a:tabLst>
            </a:pPr>
            <a:r>
              <a:rPr lang="en-US" sz="1800" dirty="0"/>
              <a:t>Clone it locally</a:t>
            </a:r>
          </a:p>
          <a:p>
            <a:pPr marL="342900" indent="-230188">
              <a:spcBef>
                <a:spcPts val="300"/>
              </a:spcBef>
              <a:tabLst>
                <a:tab pos="342900" algn="l"/>
              </a:tabLst>
            </a:pPr>
            <a:r>
              <a:rPr lang="en-US" sz="1800" dirty="0"/>
              <a:t>Make your changes locally and push them to a branch</a:t>
            </a:r>
          </a:p>
          <a:p>
            <a:pPr marL="342900" indent="-230188">
              <a:spcBef>
                <a:spcPts val="300"/>
              </a:spcBef>
              <a:tabLst>
                <a:tab pos="342900" algn="l"/>
              </a:tabLst>
            </a:pPr>
            <a:r>
              <a:rPr lang="en-US" sz="1800" dirty="0"/>
              <a:t>Create and complete a PR to upstream</a:t>
            </a:r>
          </a:p>
          <a:p>
            <a:pPr marL="342900" indent="-230188">
              <a:spcBef>
                <a:spcPts val="300"/>
              </a:spcBef>
              <a:tabLst>
                <a:tab pos="342900" algn="l"/>
              </a:tabLst>
            </a:pPr>
            <a:r>
              <a:rPr lang="en-US" sz="1800" dirty="0"/>
              <a:t>Sync your fork to the latest from upstream</a:t>
            </a:r>
          </a:p>
        </p:txBody>
      </p:sp>
      <p:pic>
        <p:nvPicPr>
          <p:cNvPr id="10" name="Picture Placeholder 6" descr="Screenshot of Azure DevOps Fork option.">
            <a:extLst>
              <a:ext uri="{FF2B5EF4-FFF2-40B4-BE49-F238E27FC236}">
                <a16:creationId xmlns:a16="http://schemas.microsoft.com/office/drawing/2014/main" id="{4E750525-BE20-9482-26D8-8F71139310B7}"/>
              </a:ext>
            </a:extLst>
          </p:cNvPr>
          <p:cNvPicPr>
            <a:picLocks noChangeAspect="1"/>
          </p:cNvPicPr>
          <p:nvPr/>
        </p:nvPicPr>
        <p:blipFill rotWithShape="1">
          <a:blip r:embed="rId2"/>
          <a:srcRect l="-20683" r="-20683"/>
          <a:stretch/>
        </p:blipFill>
        <p:spPr bwMode="ltGray">
          <a:xfrm>
            <a:off x="5023104" y="1581150"/>
            <a:ext cx="6576759" cy="4430713"/>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42331440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4FAB4-5C95-78B2-1111-93E9D51D9E0F}"/>
              </a:ext>
            </a:extLst>
          </p:cNvPr>
          <p:cNvSpPr>
            <a:spLocks noGrp="1"/>
          </p:cNvSpPr>
          <p:nvPr>
            <p:ph type="title"/>
          </p:nvPr>
        </p:nvSpPr>
        <p:spPr>
          <a:xfrm>
            <a:off x="569911" y="2769057"/>
            <a:ext cx="6345239" cy="1231106"/>
          </a:xfrm>
        </p:spPr>
        <p:txBody>
          <a:bodyPr/>
          <a:lstStyle/>
          <a:p>
            <a:r>
              <a:rPr lang="en-US" dirty="0"/>
              <a:t>Module 06: Manage and configure repositories</a:t>
            </a:r>
          </a:p>
        </p:txBody>
      </p:sp>
    </p:spTree>
    <p:extLst>
      <p:ext uri="{BB962C8B-B14F-4D97-AF65-F5344CB8AC3E}">
        <p14:creationId xmlns:p14="http://schemas.microsoft.com/office/powerpoint/2010/main" val="285012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35C7-A910-1C92-80F7-E5A778373714}"/>
              </a:ext>
            </a:extLst>
          </p:cNvPr>
          <p:cNvSpPr>
            <a:spLocks noGrp="1"/>
          </p:cNvSpPr>
          <p:nvPr>
            <p:ph type="title"/>
          </p:nvPr>
        </p:nvSpPr>
        <p:spPr/>
        <p:txBody>
          <a:bodyPr/>
          <a:lstStyle/>
          <a:p>
            <a:r>
              <a:rPr lang="en-US" dirty="0"/>
              <a:t>Work with large repositories</a:t>
            </a:r>
          </a:p>
        </p:txBody>
      </p:sp>
      <p:sp>
        <p:nvSpPr>
          <p:cNvPr id="5" name="Oval 4" descr="icon of a finger pushing a button">
            <a:extLst>
              <a:ext uri="{FF2B5EF4-FFF2-40B4-BE49-F238E27FC236}">
                <a16:creationId xmlns:a16="http://schemas.microsoft.com/office/drawing/2014/main" id="{FE242AEA-F041-01B9-FD21-18C3A1F8C370}"/>
              </a:ext>
            </a:extLst>
          </p:cNvPr>
          <p:cNvSpPr>
            <a:spLocks/>
          </p:cNvSpPr>
          <p:nvPr/>
        </p:nvSpPr>
        <p:spPr bwMode="auto">
          <a:xfrm>
            <a:off x="624243" y="156180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6" name="Rectangle 5">
            <a:extLst>
              <a:ext uri="{FF2B5EF4-FFF2-40B4-BE49-F238E27FC236}">
                <a16:creationId xmlns:a16="http://schemas.microsoft.com/office/drawing/2014/main" id="{24978600-7B99-8A3C-B030-AA58898D356C}"/>
              </a:ext>
            </a:extLst>
          </p:cNvPr>
          <p:cNvSpPr>
            <a:spLocks/>
          </p:cNvSpPr>
          <p:nvPr/>
        </p:nvSpPr>
        <p:spPr bwMode="auto">
          <a:xfrm>
            <a:off x="1322172" y="1671418"/>
            <a:ext cx="10273627"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Two common causes: Long history and large binary files</a:t>
            </a:r>
          </a:p>
        </p:txBody>
      </p:sp>
      <p:sp>
        <p:nvSpPr>
          <p:cNvPr id="7" name="Oval 6" descr="icon of a finger pushing a button">
            <a:extLst>
              <a:ext uri="{FF2B5EF4-FFF2-40B4-BE49-F238E27FC236}">
                <a16:creationId xmlns:a16="http://schemas.microsoft.com/office/drawing/2014/main" id="{DFB7AB6F-E64E-6A4B-49B8-1E68291FDF21}"/>
              </a:ext>
            </a:extLst>
          </p:cNvPr>
          <p:cNvSpPr>
            <a:spLocks/>
          </p:cNvSpPr>
          <p:nvPr/>
        </p:nvSpPr>
        <p:spPr bwMode="auto">
          <a:xfrm>
            <a:off x="624243" y="250335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8" name="Rectangle 7">
            <a:extLst>
              <a:ext uri="{FF2B5EF4-FFF2-40B4-BE49-F238E27FC236}">
                <a16:creationId xmlns:a16="http://schemas.microsoft.com/office/drawing/2014/main" id="{7CF8532D-C87C-5D0C-E584-9D5B8BDF93E0}"/>
              </a:ext>
            </a:extLst>
          </p:cNvPr>
          <p:cNvSpPr>
            <a:spLocks/>
          </p:cNvSpPr>
          <p:nvPr/>
        </p:nvSpPr>
        <p:spPr bwMode="auto">
          <a:xfrm>
            <a:off x="1322172" y="2443695"/>
            <a:ext cx="10273626"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Long history: Use shallow clones</a:t>
            </a:r>
            <a:br>
              <a:rPr lang="en-US" sz="2200" dirty="0">
                <a:solidFill>
                  <a:schemeClr val="tx1"/>
                </a:solidFill>
              </a:rPr>
            </a:br>
            <a:r>
              <a:rPr lang="en-US" sz="2200" dirty="0">
                <a:solidFill>
                  <a:schemeClr val="tx1"/>
                </a:solidFill>
                <a:latin typeface="Consolas" panose="020B0609020204030204" pitchFamily="49" charset="0"/>
                <a:cs typeface="Courier New" panose="02070309020205020404" pitchFamily="49" charset="0"/>
              </a:rPr>
              <a:t>git clone –depth [depth] [clone-</a:t>
            </a:r>
            <a:r>
              <a:rPr lang="en-US" sz="2200" dirty="0" err="1">
                <a:solidFill>
                  <a:schemeClr val="tx1"/>
                </a:solidFill>
                <a:latin typeface="Consolas" panose="020B0609020204030204" pitchFamily="49" charset="0"/>
                <a:cs typeface="Courier New" panose="02070309020205020404" pitchFamily="49" charset="0"/>
              </a:rPr>
              <a:t>url</a:t>
            </a:r>
            <a:r>
              <a:rPr lang="en-US" sz="2200" dirty="0">
                <a:solidFill>
                  <a:schemeClr val="tx1"/>
                </a:solidFill>
                <a:latin typeface="Consolas" panose="020B0609020204030204" pitchFamily="49" charset="0"/>
                <a:cs typeface="Courier New" panose="02070309020205020404" pitchFamily="49" charset="0"/>
              </a:rPr>
              <a:t>]</a:t>
            </a:r>
            <a:endParaRPr lang="en-US" sz="2200" dirty="0">
              <a:solidFill>
                <a:schemeClr val="tx1"/>
              </a:solidFill>
              <a:latin typeface="Consolas" panose="020B0609020204030204" pitchFamily="49" charset="0"/>
            </a:endParaRPr>
          </a:p>
        </p:txBody>
      </p:sp>
      <p:sp>
        <p:nvSpPr>
          <p:cNvPr id="9" name="Oval 8" descr="icon of a finger pushing a button">
            <a:extLst>
              <a:ext uri="{FF2B5EF4-FFF2-40B4-BE49-F238E27FC236}">
                <a16:creationId xmlns:a16="http://schemas.microsoft.com/office/drawing/2014/main" id="{49BD2CB8-7168-066D-13CB-85B20EBB8A19}"/>
              </a:ext>
            </a:extLst>
          </p:cNvPr>
          <p:cNvSpPr>
            <a:spLocks/>
          </p:cNvSpPr>
          <p:nvPr/>
        </p:nvSpPr>
        <p:spPr bwMode="auto">
          <a:xfrm>
            <a:off x="624243" y="344491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0" name="Rectangle 9">
            <a:extLst>
              <a:ext uri="{FF2B5EF4-FFF2-40B4-BE49-F238E27FC236}">
                <a16:creationId xmlns:a16="http://schemas.microsoft.com/office/drawing/2014/main" id="{6DD4B2D2-B676-028F-CE57-5C4ED7EA94A7}"/>
              </a:ext>
            </a:extLst>
          </p:cNvPr>
          <p:cNvSpPr>
            <a:spLocks/>
          </p:cNvSpPr>
          <p:nvPr/>
        </p:nvSpPr>
        <p:spPr bwMode="auto">
          <a:xfrm>
            <a:off x="1322172" y="3554527"/>
            <a:ext cx="10273627"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Large binary files: Use Git Large File Storage (LFS)</a:t>
            </a:r>
          </a:p>
        </p:txBody>
      </p:sp>
    </p:spTree>
    <p:extLst>
      <p:ext uri="{BB962C8B-B14F-4D97-AF65-F5344CB8AC3E}">
        <p14:creationId xmlns:p14="http://schemas.microsoft.com/office/powerpoint/2010/main" val="26778986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15F-4C8F-A55A-BF31-A21E2CD874E0}"/>
              </a:ext>
            </a:extLst>
          </p:cNvPr>
          <p:cNvSpPr>
            <a:spLocks noGrp="1"/>
          </p:cNvSpPr>
          <p:nvPr>
            <p:ph type="title"/>
          </p:nvPr>
        </p:nvSpPr>
        <p:spPr>
          <a:xfrm>
            <a:off x="588262" y="585216"/>
            <a:ext cx="11011600" cy="492443"/>
          </a:xfrm>
        </p:spPr>
        <p:txBody>
          <a:bodyPr/>
          <a:lstStyle/>
          <a:p>
            <a:r>
              <a:rPr lang="en-US" dirty="0"/>
              <a:t>Implement Scalar and cross repo when cross repo sharing</a:t>
            </a:r>
          </a:p>
        </p:txBody>
      </p:sp>
      <p:sp>
        <p:nvSpPr>
          <p:cNvPr id="21" name="Text Placeholder 2">
            <a:extLst>
              <a:ext uri="{FF2B5EF4-FFF2-40B4-BE49-F238E27FC236}">
                <a16:creationId xmlns:a16="http://schemas.microsoft.com/office/drawing/2014/main" id="{89DB246F-2358-7A66-5337-54C1BE7ED437}"/>
              </a:ext>
            </a:extLst>
          </p:cNvPr>
          <p:cNvSpPr txBox="1">
            <a:spLocks/>
          </p:cNvSpPr>
          <p:nvPr/>
        </p:nvSpPr>
        <p:spPr>
          <a:xfrm>
            <a:off x="588262" y="1432619"/>
            <a:ext cx="5042878" cy="3000821"/>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Techniques:</a:t>
            </a:r>
          </a:p>
          <a:p>
            <a:pPr marL="231775" indent="-231775">
              <a:spcBef>
                <a:spcPts val="600"/>
              </a:spcBef>
              <a:spcAft>
                <a:spcPts val="600"/>
              </a:spcAft>
            </a:pPr>
            <a:r>
              <a:rPr lang="en-US" sz="1800" b="1" dirty="0"/>
              <a:t>Scalar</a:t>
            </a:r>
          </a:p>
          <a:p>
            <a:pPr marL="413766" lvl="1" indent="-285750">
              <a:spcBef>
                <a:spcPts val="600"/>
              </a:spcBef>
              <a:spcAft>
                <a:spcPts val="600"/>
              </a:spcAft>
              <a:buFont typeface="Courier New" panose="02070309020205020404" pitchFamily="49" charset="0"/>
              <a:buChar char="o"/>
            </a:pPr>
            <a:r>
              <a:rPr lang="en-US" sz="1600" dirty="0"/>
              <a:t>.NET Core application and Git extension</a:t>
            </a:r>
          </a:p>
          <a:p>
            <a:pPr marL="413766" lvl="1" indent="-285750">
              <a:spcBef>
                <a:spcPts val="600"/>
              </a:spcBef>
              <a:spcAft>
                <a:spcPts val="600"/>
              </a:spcAft>
              <a:buFont typeface="Courier New" panose="02070309020205020404" pitchFamily="49" charset="0"/>
              <a:buChar char="o"/>
            </a:pPr>
            <a:r>
              <a:rPr lang="en-US" sz="1600" dirty="0"/>
              <a:t>Caches metadata and uses background maintenance</a:t>
            </a:r>
          </a:p>
          <a:p>
            <a:pPr marL="231775" indent="-231775">
              <a:spcBef>
                <a:spcPts val="600"/>
              </a:spcBef>
              <a:spcAft>
                <a:spcPts val="600"/>
              </a:spcAft>
            </a:pPr>
            <a:r>
              <a:rPr lang="en-US" sz="1800" b="1" dirty="0"/>
              <a:t>Cross repository sharing</a:t>
            </a:r>
          </a:p>
          <a:p>
            <a:pPr marL="413766" lvl="1" indent="-285750">
              <a:spcBef>
                <a:spcPts val="600"/>
              </a:spcBef>
              <a:spcAft>
                <a:spcPts val="600"/>
              </a:spcAft>
              <a:buFont typeface="Courier New" panose="02070309020205020404" pitchFamily="49" charset="0"/>
              <a:buChar char="o"/>
            </a:pPr>
            <a:r>
              <a:rPr lang="en-US" sz="1600" dirty="0"/>
              <a:t>Reuses code and resources across multiple Git repositories</a:t>
            </a:r>
          </a:p>
        </p:txBody>
      </p:sp>
      <p:sp>
        <p:nvSpPr>
          <p:cNvPr id="22" name="Text Placeholder 4">
            <a:extLst>
              <a:ext uri="{FF2B5EF4-FFF2-40B4-BE49-F238E27FC236}">
                <a16:creationId xmlns:a16="http://schemas.microsoft.com/office/drawing/2014/main" id="{95B5A68B-7F12-097F-D3CD-9B7CE2AB239D}"/>
              </a:ext>
            </a:extLst>
          </p:cNvPr>
          <p:cNvSpPr txBox="1">
            <a:spLocks/>
          </p:cNvSpPr>
          <p:nvPr/>
        </p:nvSpPr>
        <p:spPr>
          <a:xfrm>
            <a:off x="6094062" y="1444159"/>
            <a:ext cx="5379793" cy="2939266"/>
          </a:xfrm>
          <a:prstGeom prst="rect">
            <a:avLst/>
          </a:prstGeom>
          <a:ln w="38100">
            <a:solidFill>
              <a:srgbClr val="C73ECC"/>
            </a:solidFill>
          </a:ln>
        </p:spPr>
        <p:txBody>
          <a:bodyPr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Key considerations:</a:t>
            </a:r>
          </a:p>
          <a:p>
            <a:pPr marL="231775" indent="-231775">
              <a:spcBef>
                <a:spcPts val="600"/>
              </a:spcBef>
              <a:spcAft>
                <a:spcPts val="600"/>
              </a:spcAft>
            </a:pPr>
            <a:r>
              <a:rPr lang="en-US" sz="1800" dirty="0"/>
              <a:t>Implement Scalar for large repositories</a:t>
            </a:r>
          </a:p>
          <a:p>
            <a:pPr marL="231775" indent="-231775">
              <a:spcBef>
                <a:spcPts val="600"/>
              </a:spcBef>
              <a:spcAft>
                <a:spcPts val="600"/>
              </a:spcAft>
            </a:pPr>
            <a:r>
              <a:rPr lang="en-US" sz="1800" dirty="0"/>
              <a:t>Optimize repository structure</a:t>
            </a:r>
          </a:p>
          <a:p>
            <a:pPr marL="413766" lvl="1" indent="-285750">
              <a:spcBef>
                <a:spcPts val="600"/>
              </a:spcBef>
              <a:spcAft>
                <a:spcPts val="600"/>
              </a:spcAft>
              <a:buFont typeface="Courier New" panose="02070309020205020404" pitchFamily="49" charset="0"/>
              <a:buChar char="o"/>
            </a:pPr>
            <a:r>
              <a:rPr lang="en-US" sz="1600" dirty="0"/>
              <a:t>Break down large repositories into smaller ones</a:t>
            </a:r>
          </a:p>
          <a:p>
            <a:pPr marL="413766" lvl="1" indent="-285750">
              <a:spcBef>
                <a:spcPts val="600"/>
              </a:spcBef>
              <a:spcAft>
                <a:spcPts val="600"/>
              </a:spcAft>
              <a:buFont typeface="Courier New" panose="02070309020205020404" pitchFamily="49" charset="0"/>
              <a:buChar char="o"/>
            </a:pPr>
            <a:r>
              <a:rPr lang="en-US" sz="1600" dirty="0"/>
              <a:t>Adopt a modular approach</a:t>
            </a:r>
          </a:p>
          <a:p>
            <a:pPr marL="413766" lvl="1" indent="-285750">
              <a:spcBef>
                <a:spcPts val="600"/>
              </a:spcBef>
              <a:spcAft>
                <a:spcPts val="600"/>
              </a:spcAft>
              <a:buFont typeface="Courier New" panose="02070309020205020404" pitchFamily="49" charset="0"/>
              <a:buChar char="o"/>
            </a:pPr>
            <a:r>
              <a:rPr lang="en-US" sz="1600" dirty="0"/>
              <a:t>Use Git submodules and Git sub repositories</a:t>
            </a:r>
          </a:p>
          <a:p>
            <a:pPr marL="0" indent="0">
              <a:spcBef>
                <a:spcPts val="600"/>
              </a:spcBef>
              <a:spcAft>
                <a:spcPts val="600"/>
              </a:spcAft>
              <a:buNone/>
            </a:pPr>
            <a:endParaRPr lang="en-US" sz="1800" dirty="0"/>
          </a:p>
        </p:txBody>
      </p:sp>
      <p:sp>
        <p:nvSpPr>
          <p:cNvPr id="7" name="Oval 6" descr="icon of a finger pushing a button">
            <a:extLst>
              <a:ext uri="{FF2B5EF4-FFF2-40B4-BE49-F238E27FC236}">
                <a16:creationId xmlns:a16="http://schemas.microsoft.com/office/drawing/2014/main" id="{73C0E9C0-825E-1BE5-69D0-D66CF44B3ECF}"/>
              </a:ext>
            </a:extLst>
          </p:cNvPr>
          <p:cNvSpPr>
            <a:spLocks/>
          </p:cNvSpPr>
          <p:nvPr/>
        </p:nvSpPr>
        <p:spPr bwMode="auto">
          <a:xfrm>
            <a:off x="603022" y="5146488"/>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8" name="Rectangle 7">
            <a:extLst>
              <a:ext uri="{FF2B5EF4-FFF2-40B4-BE49-F238E27FC236}">
                <a16:creationId xmlns:a16="http://schemas.microsoft.com/office/drawing/2014/main" id="{F0B1CEBE-FBDC-2B19-30D2-8FEC310FE178}"/>
              </a:ext>
            </a:extLst>
          </p:cNvPr>
          <p:cNvSpPr>
            <a:spLocks/>
          </p:cNvSpPr>
          <p:nvPr/>
        </p:nvSpPr>
        <p:spPr bwMode="auto">
          <a:xfrm>
            <a:off x="1326235" y="5119498"/>
            <a:ext cx="1027362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rPr>
              <a:t>Register, Pause, Unregister:</a:t>
            </a:r>
            <a:br>
              <a:rPr lang="en-US" sz="1800" dirty="0">
                <a:solidFill>
                  <a:schemeClr val="tx1"/>
                </a:solidFill>
              </a:rPr>
            </a:br>
            <a:r>
              <a:rPr lang="en-US" sz="1800" dirty="0">
                <a:solidFill>
                  <a:schemeClr val="tx1"/>
                </a:solidFill>
                <a:latin typeface="Consolas" panose="020B0609020204030204" pitchFamily="49" charset="0"/>
                <a:cs typeface="Courier New" panose="02070309020205020404" pitchFamily="49" charset="0"/>
              </a:rPr>
              <a:t>scalar [register][pause][unregister]</a:t>
            </a:r>
          </a:p>
        </p:txBody>
      </p:sp>
      <p:sp>
        <p:nvSpPr>
          <p:cNvPr id="11" name="Oval 10" descr="icon of a finger pushing a button">
            <a:extLst>
              <a:ext uri="{FF2B5EF4-FFF2-40B4-BE49-F238E27FC236}">
                <a16:creationId xmlns:a16="http://schemas.microsoft.com/office/drawing/2014/main" id="{5F0C47DD-62AE-EE26-B1AF-5C9242D83F58}"/>
              </a:ext>
            </a:extLst>
          </p:cNvPr>
          <p:cNvSpPr>
            <a:spLocks/>
          </p:cNvSpPr>
          <p:nvPr/>
        </p:nvSpPr>
        <p:spPr bwMode="auto">
          <a:xfrm>
            <a:off x="6281064" y="5119498"/>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12" name="Rectangle 11">
            <a:extLst>
              <a:ext uri="{FF2B5EF4-FFF2-40B4-BE49-F238E27FC236}">
                <a16:creationId xmlns:a16="http://schemas.microsoft.com/office/drawing/2014/main" id="{DB9BBE9B-8588-F776-5102-676BDC15DD2C}"/>
              </a:ext>
            </a:extLst>
          </p:cNvPr>
          <p:cNvSpPr>
            <a:spLocks/>
          </p:cNvSpPr>
          <p:nvPr/>
        </p:nvSpPr>
        <p:spPr bwMode="auto">
          <a:xfrm>
            <a:off x="7055186" y="5148382"/>
            <a:ext cx="1027362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rPr>
              <a:t>Run and Clone:</a:t>
            </a:r>
            <a:br>
              <a:rPr lang="en-US" sz="1800" dirty="0">
                <a:solidFill>
                  <a:schemeClr val="tx1"/>
                </a:solidFill>
              </a:rPr>
            </a:br>
            <a:r>
              <a:rPr lang="en-US" sz="1800" dirty="0">
                <a:solidFill>
                  <a:schemeClr val="tx1"/>
                </a:solidFill>
                <a:latin typeface="Consolas" panose="020B0609020204030204" pitchFamily="49" charset="0"/>
                <a:cs typeface="Courier New" panose="02070309020205020404" pitchFamily="49" charset="0"/>
              </a:rPr>
              <a:t>scalar [run all], scalar [clone URL]</a:t>
            </a:r>
          </a:p>
        </p:txBody>
      </p:sp>
    </p:spTree>
    <p:extLst>
      <p:ext uri="{BB962C8B-B14F-4D97-AF65-F5344CB8AC3E}">
        <p14:creationId xmlns:p14="http://schemas.microsoft.com/office/powerpoint/2010/main" val="38349469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1E91-6AF7-9CA6-F51C-B3941336DE93}"/>
              </a:ext>
            </a:extLst>
          </p:cNvPr>
          <p:cNvSpPr>
            <a:spLocks noGrp="1"/>
          </p:cNvSpPr>
          <p:nvPr>
            <p:ph type="title"/>
          </p:nvPr>
        </p:nvSpPr>
        <p:spPr/>
        <p:txBody>
          <a:bodyPr/>
          <a:lstStyle/>
          <a:p>
            <a:r>
              <a:rPr lang="en-US" dirty="0"/>
              <a:t>Implement a change log</a:t>
            </a:r>
          </a:p>
        </p:txBody>
      </p:sp>
      <p:sp>
        <p:nvSpPr>
          <p:cNvPr id="11" name="Oval 10">
            <a:extLst>
              <a:ext uri="{FF2B5EF4-FFF2-40B4-BE49-F238E27FC236}">
                <a16:creationId xmlns:a16="http://schemas.microsoft.com/office/drawing/2014/main" id="{B32A5545-A6CB-5F4D-056C-CEA8A504CB03}"/>
              </a:ext>
              <a:ext uri="{C183D7F6-B498-43B3-948B-1728B52AA6E4}">
                <adec:decorative xmlns:adec="http://schemas.microsoft.com/office/drawing/2017/decorative" val="0"/>
              </a:ext>
            </a:extLst>
          </p:cNvPr>
          <p:cNvSpPr>
            <a:spLocks/>
          </p:cNvSpPr>
          <p:nvPr/>
        </p:nvSpPr>
        <p:spPr bwMode="auto">
          <a:xfrm>
            <a:off x="588963" y="138676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endParaRPr lang="en-IN" sz="2400" b="1" dirty="0">
              <a:solidFill>
                <a:schemeClr val="tx1"/>
              </a:solidFill>
            </a:endParaRPr>
          </a:p>
        </p:txBody>
      </p:sp>
      <p:sp>
        <p:nvSpPr>
          <p:cNvPr id="5" name="Rectangle 4">
            <a:extLst>
              <a:ext uri="{FF2B5EF4-FFF2-40B4-BE49-F238E27FC236}">
                <a16:creationId xmlns:a16="http://schemas.microsoft.com/office/drawing/2014/main" id="{A9C0907A-15A0-F6C4-B826-0B4E64CF250A}"/>
              </a:ext>
            </a:extLst>
          </p:cNvPr>
          <p:cNvSpPr>
            <a:spLocks/>
          </p:cNvSpPr>
          <p:nvPr/>
        </p:nvSpPr>
        <p:spPr bwMode="auto">
          <a:xfrm>
            <a:off x="1362075" y="1386766"/>
            <a:ext cx="10237787" cy="1436291"/>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300"/>
              </a:spcAft>
            </a:pPr>
            <a:r>
              <a:rPr lang="en-US" sz="1600" dirty="0">
                <a:solidFill>
                  <a:schemeClr val="tx1"/>
                </a:solidFill>
              </a:rPr>
              <a:t>Track changes to a project over versions. </a:t>
            </a:r>
          </a:p>
          <a:p>
            <a:pPr>
              <a:spcAft>
                <a:spcPts val="300"/>
              </a:spcAft>
            </a:pPr>
            <a:r>
              <a:rPr lang="en-US" sz="1600" dirty="0">
                <a:solidFill>
                  <a:schemeClr val="tx1"/>
                </a:solidFill>
              </a:rPr>
              <a:t>For each version, record:</a:t>
            </a:r>
          </a:p>
          <a:p>
            <a:pPr marL="228600" indent="-228600">
              <a:spcAft>
                <a:spcPts val="300"/>
              </a:spcAft>
              <a:buSzPct val="90000"/>
              <a:buFont typeface="Arial" panose="020B0604020202020204" pitchFamily="34" charset="0"/>
              <a:buChar char="•"/>
            </a:pPr>
            <a:r>
              <a:rPr lang="en-US" sz="1600" dirty="0">
                <a:solidFill>
                  <a:schemeClr val="tx1"/>
                </a:solidFill>
              </a:rPr>
              <a:t>New functionality</a:t>
            </a:r>
          </a:p>
          <a:p>
            <a:pPr marL="228600" indent="-228600">
              <a:spcAft>
                <a:spcPts val="300"/>
              </a:spcAft>
              <a:buSzPct val="90000"/>
              <a:buFont typeface="Arial" panose="020B0604020202020204" pitchFamily="34" charset="0"/>
              <a:buChar char="•"/>
            </a:pPr>
            <a:r>
              <a:rPr lang="en-US" sz="1600" dirty="0">
                <a:solidFill>
                  <a:schemeClr val="tx1"/>
                </a:solidFill>
              </a:rPr>
              <a:t>Changed functionality</a:t>
            </a:r>
          </a:p>
          <a:p>
            <a:pPr marL="228600" indent="-228600">
              <a:spcAft>
                <a:spcPts val="300"/>
              </a:spcAft>
              <a:buSzPct val="90000"/>
              <a:buFont typeface="Arial" panose="020B0604020202020204" pitchFamily="34" charset="0"/>
              <a:buChar char="•"/>
            </a:pPr>
            <a:r>
              <a:rPr lang="en-US" sz="1600" dirty="0">
                <a:solidFill>
                  <a:schemeClr val="tx1"/>
                </a:solidFill>
              </a:rPr>
              <a:t>Removed functionality</a:t>
            </a:r>
          </a:p>
        </p:txBody>
      </p:sp>
      <p:sp>
        <p:nvSpPr>
          <p:cNvPr id="12" name="Oval 11">
            <a:extLst>
              <a:ext uri="{FF2B5EF4-FFF2-40B4-BE49-F238E27FC236}">
                <a16:creationId xmlns:a16="http://schemas.microsoft.com/office/drawing/2014/main" id="{F8B85C02-FB33-6176-4F78-8C448D3E2BBD}"/>
              </a:ext>
              <a:ext uri="{C183D7F6-B498-43B3-948B-1728B52AA6E4}">
                <adec:decorative xmlns:adec="http://schemas.microsoft.com/office/drawing/2017/decorative" val="0"/>
              </a:ext>
            </a:extLst>
          </p:cNvPr>
          <p:cNvSpPr>
            <a:spLocks/>
          </p:cNvSpPr>
          <p:nvPr/>
        </p:nvSpPr>
        <p:spPr bwMode="auto">
          <a:xfrm>
            <a:off x="588963" y="2998852"/>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endParaRPr lang="en-IN" sz="2400" b="1" dirty="0">
              <a:solidFill>
                <a:schemeClr val="tx1"/>
              </a:solidFill>
            </a:endParaRPr>
          </a:p>
        </p:txBody>
      </p:sp>
      <p:sp>
        <p:nvSpPr>
          <p:cNvPr id="7" name="Rectangle 6">
            <a:extLst>
              <a:ext uri="{FF2B5EF4-FFF2-40B4-BE49-F238E27FC236}">
                <a16:creationId xmlns:a16="http://schemas.microsoft.com/office/drawing/2014/main" id="{6E0B71FC-6162-9AE7-70C6-AE5B476A6D42}"/>
              </a:ext>
            </a:extLst>
          </p:cNvPr>
          <p:cNvSpPr>
            <a:spLocks/>
          </p:cNvSpPr>
          <p:nvPr/>
        </p:nvSpPr>
        <p:spPr bwMode="auto">
          <a:xfrm>
            <a:off x="1362075" y="3002420"/>
            <a:ext cx="10237787" cy="5437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indent="-228600">
              <a:spcAft>
                <a:spcPts val="300"/>
              </a:spcAft>
              <a:buSzPct val="90000"/>
              <a:buFont typeface="Arial" panose="020B0604020202020204" pitchFamily="34" charset="0"/>
              <a:buChar char="•"/>
            </a:pPr>
            <a:r>
              <a:rPr lang="en-US" sz="1600" dirty="0">
                <a:solidFill>
                  <a:schemeClr val="tx1"/>
                </a:solidFill>
              </a:rPr>
              <a:t>Preference is to always avoid dumping log entries into a change log. </a:t>
            </a:r>
          </a:p>
          <a:p>
            <a:pPr marL="228600" indent="-228600">
              <a:spcAft>
                <a:spcPts val="300"/>
              </a:spcAft>
              <a:buSzPct val="90000"/>
              <a:buFont typeface="Arial" panose="020B0604020202020204" pitchFamily="34" charset="0"/>
              <a:buChar char="•"/>
            </a:pPr>
            <a:r>
              <a:rPr lang="en-US" sz="1600" dirty="0">
                <a:solidFill>
                  <a:schemeClr val="tx1"/>
                </a:solidFill>
              </a:rPr>
              <a:t>Logs are “noisy,” and so it’s easy to generate a mess that is not helpful.</a:t>
            </a:r>
          </a:p>
        </p:txBody>
      </p:sp>
      <p:sp>
        <p:nvSpPr>
          <p:cNvPr id="13" name="Oval 12">
            <a:extLst>
              <a:ext uri="{FF2B5EF4-FFF2-40B4-BE49-F238E27FC236}">
                <a16:creationId xmlns:a16="http://schemas.microsoft.com/office/drawing/2014/main" id="{BB5A6213-0735-B366-1C7E-CFCDA557A57C}"/>
              </a:ext>
              <a:ext uri="{C183D7F6-B498-43B3-948B-1728B52AA6E4}">
                <adec:decorative xmlns:adec="http://schemas.microsoft.com/office/drawing/2017/decorative" val="0"/>
              </a:ext>
            </a:extLst>
          </p:cNvPr>
          <p:cNvSpPr>
            <a:spLocks/>
          </p:cNvSpPr>
          <p:nvPr/>
        </p:nvSpPr>
        <p:spPr bwMode="auto">
          <a:xfrm>
            <a:off x="588963" y="3725521"/>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endParaRPr lang="en-IN" sz="2400" b="1" dirty="0">
              <a:solidFill>
                <a:schemeClr val="tx1"/>
              </a:solidFill>
            </a:endParaRPr>
          </a:p>
        </p:txBody>
      </p:sp>
      <p:sp>
        <p:nvSpPr>
          <p:cNvPr id="6" name="Rectangle 5">
            <a:extLst>
              <a:ext uri="{FF2B5EF4-FFF2-40B4-BE49-F238E27FC236}">
                <a16:creationId xmlns:a16="http://schemas.microsoft.com/office/drawing/2014/main" id="{5328E2EA-F5F0-8B18-204E-041E2DC377E9}"/>
              </a:ext>
            </a:extLst>
          </p:cNvPr>
          <p:cNvSpPr>
            <a:spLocks/>
          </p:cNvSpPr>
          <p:nvPr/>
        </p:nvSpPr>
        <p:spPr bwMode="auto">
          <a:xfrm>
            <a:off x="1362075" y="3725521"/>
            <a:ext cx="10237787" cy="203132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indent="-228600">
              <a:spcAft>
                <a:spcPts val="300"/>
              </a:spcAft>
              <a:buSzPct val="90000"/>
              <a:buFont typeface="Arial"/>
              <a:buChar char="•"/>
            </a:pPr>
            <a:r>
              <a:rPr lang="en-US" sz="1600" dirty="0">
                <a:solidFill>
                  <a:schemeClr val="tx1"/>
                </a:solidFill>
              </a:rPr>
              <a:t>Can be manually created</a:t>
            </a:r>
          </a:p>
          <a:p>
            <a:pPr marL="228600" indent="-228600">
              <a:spcAft>
                <a:spcPts val="300"/>
              </a:spcAft>
              <a:buSzPct val="90000"/>
              <a:buFont typeface="Arial"/>
              <a:buChar char="•"/>
            </a:pPr>
            <a:r>
              <a:rPr lang="en-US" sz="1600" dirty="0">
                <a:solidFill>
                  <a:schemeClr val="tx1"/>
                </a:solidFill>
              </a:rPr>
              <a:t>Can be automatically populated</a:t>
            </a:r>
          </a:p>
          <a:p>
            <a:pPr marL="228600" indent="-228600">
              <a:spcAft>
                <a:spcPts val="300"/>
              </a:spcAft>
              <a:buSzPct val="90000"/>
              <a:buFont typeface="Arial"/>
              <a:buChar char="•"/>
            </a:pPr>
            <a:r>
              <a:rPr lang="en-US" sz="1600" dirty="0">
                <a:solidFill>
                  <a:schemeClr val="tx1"/>
                </a:solidFill>
              </a:rPr>
              <a:t>Can be a combination of both</a:t>
            </a:r>
          </a:p>
          <a:p>
            <a:pPr marL="228600" indent="-228600">
              <a:spcAft>
                <a:spcPts val="300"/>
              </a:spcAft>
              <a:buSzPct val="90000"/>
              <a:buFont typeface="Arial"/>
              <a:buChar char="•"/>
            </a:pPr>
            <a:r>
              <a:rPr lang="en-US" sz="1600" dirty="0">
                <a:solidFill>
                  <a:schemeClr val="tx1"/>
                </a:solidFill>
              </a:rPr>
              <a:t>Auto:</a:t>
            </a:r>
          </a:p>
          <a:p>
            <a:pPr marL="571500" lvl="1" indent="-228600">
              <a:spcAft>
                <a:spcPts val="300"/>
              </a:spcAft>
              <a:buFont typeface="Engravers MT" panose="02090707080505020304" pitchFamily="18" charset="0"/>
              <a:buChar char="–"/>
              <a:tabLst>
                <a:tab pos="342900" algn="l"/>
              </a:tabLst>
            </a:pPr>
            <a:r>
              <a:rPr lang="en-US" sz="1600" dirty="0">
                <a:solidFill>
                  <a:schemeClr val="tx1"/>
                </a:solidFill>
              </a:rPr>
              <a:t>git log</a:t>
            </a:r>
          </a:p>
          <a:p>
            <a:pPr marL="571500" lvl="1" indent="-228600">
              <a:spcAft>
                <a:spcPts val="300"/>
              </a:spcAft>
              <a:buFont typeface="Engravers MT" panose="02090707080505020304" pitchFamily="18" charset="0"/>
              <a:buChar char="–"/>
              <a:tabLst>
                <a:tab pos="342900" algn="l"/>
              </a:tabLst>
            </a:pPr>
            <a:r>
              <a:rPr lang="en-US" sz="1600" dirty="0" err="1">
                <a:solidFill>
                  <a:schemeClr val="tx1"/>
                </a:solidFill>
              </a:rPr>
              <a:t>gitchangelog</a:t>
            </a:r>
            <a:endParaRPr lang="en-US" sz="1600" dirty="0">
              <a:solidFill>
                <a:schemeClr val="tx1"/>
              </a:solidFill>
            </a:endParaRPr>
          </a:p>
          <a:p>
            <a:pPr marL="571500" lvl="1" indent="-228600">
              <a:spcAft>
                <a:spcPts val="300"/>
              </a:spcAft>
              <a:buFont typeface="Engravers MT" panose="02090707080505020304" pitchFamily="18" charset="0"/>
              <a:buChar char="–"/>
              <a:tabLst>
                <a:tab pos="342900" algn="l"/>
              </a:tabLst>
            </a:pPr>
            <a:r>
              <a:rPr lang="en-US" sz="1600" dirty="0" err="1">
                <a:solidFill>
                  <a:schemeClr val="tx1"/>
                </a:solidFill>
              </a:rPr>
              <a:t>github_changelog_generator</a:t>
            </a:r>
            <a:endParaRPr lang="en-US" sz="1600" dirty="0">
              <a:solidFill>
                <a:schemeClr val="tx1"/>
              </a:solidFill>
            </a:endParaRPr>
          </a:p>
        </p:txBody>
      </p:sp>
      <p:sp>
        <p:nvSpPr>
          <p:cNvPr id="9" name="TextBox 8">
            <a:extLst>
              <a:ext uri="{FF2B5EF4-FFF2-40B4-BE49-F238E27FC236}">
                <a16:creationId xmlns:a16="http://schemas.microsoft.com/office/drawing/2014/main" id="{B516F6B3-EDE5-F5C5-7E53-5C34A90D6D40}"/>
              </a:ext>
            </a:extLst>
          </p:cNvPr>
          <p:cNvSpPr txBox="1">
            <a:spLocks/>
          </p:cNvSpPr>
          <p:nvPr/>
        </p:nvSpPr>
        <p:spPr>
          <a:xfrm>
            <a:off x="588962" y="5932641"/>
            <a:ext cx="11010898" cy="338554"/>
          </a:xfrm>
          <a:prstGeom prst="rect">
            <a:avLst/>
          </a:prstGeom>
          <a:noFill/>
          <a:ln w="38100">
            <a:solidFill>
              <a:schemeClr val="accent2"/>
            </a:solidFill>
          </a:ln>
        </p:spPr>
        <p:txBody>
          <a:bodyPr wrap="square" lIns="91440" tIns="45720" rIns="91440" bIns="45720">
            <a:spAutoFit/>
          </a:bodyPr>
          <a:lstStyle/>
          <a:p>
            <a:r>
              <a:rPr lang="en-US" sz="1600" b="0" i="0" dirty="0">
                <a:effectLst/>
                <a:latin typeface="Consolas" panose="020B0609020204030204" pitchFamily="49" charset="0"/>
              </a:rPr>
              <a:t>git log [options] vX.X.X..</a:t>
            </a:r>
            <a:r>
              <a:rPr lang="en-US" sz="1600" b="0" i="0" dirty="0" err="1">
                <a:effectLst/>
                <a:latin typeface="Consolas" panose="020B0609020204030204" pitchFamily="49" charset="0"/>
              </a:rPr>
              <a:t>vX.X.Y</a:t>
            </a:r>
            <a:r>
              <a:rPr lang="en-US" sz="1600" b="0" i="0" dirty="0">
                <a:effectLst/>
                <a:latin typeface="Consolas" panose="020B0609020204030204" pitchFamily="49" charset="0"/>
              </a:rPr>
              <a:t> | helper-script &gt; </a:t>
            </a:r>
            <a:r>
              <a:rPr lang="en-US" sz="1600" b="0" i="0" dirty="0" err="1">
                <a:effectLst/>
                <a:latin typeface="Consolas" panose="020B0609020204030204" pitchFamily="49" charset="0"/>
              </a:rPr>
              <a:t>projectchangelogs</a:t>
            </a:r>
            <a:r>
              <a:rPr lang="en-US" sz="1600" b="0" i="0" dirty="0">
                <a:effectLst/>
                <a:latin typeface="Consolas" panose="020B0609020204030204" pitchFamily="49" charset="0"/>
              </a:rPr>
              <a:t>/X.X.Y</a:t>
            </a:r>
            <a:endParaRPr lang="en-US" sz="1600" dirty="0">
              <a:latin typeface="Consolas" panose="020B0609020204030204" pitchFamily="49" charset="0"/>
            </a:endParaRPr>
          </a:p>
        </p:txBody>
      </p:sp>
    </p:spTree>
    <p:extLst>
      <p:ext uri="{BB962C8B-B14F-4D97-AF65-F5344CB8AC3E}">
        <p14:creationId xmlns:p14="http://schemas.microsoft.com/office/powerpoint/2010/main" val="233794981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7BB8-9D03-80A8-B711-76724E194C75}"/>
              </a:ext>
            </a:extLst>
          </p:cNvPr>
          <p:cNvSpPr>
            <a:spLocks noGrp="1"/>
          </p:cNvSpPr>
          <p:nvPr>
            <p:ph type="title"/>
          </p:nvPr>
        </p:nvSpPr>
        <p:spPr>
          <a:xfrm>
            <a:off x="588262" y="585216"/>
            <a:ext cx="11035750" cy="492443"/>
          </a:xfrm>
        </p:spPr>
        <p:txBody>
          <a:bodyPr/>
          <a:lstStyle/>
          <a:p>
            <a:r>
              <a:rPr lang="en-US" dirty="0"/>
              <a:t>Purge repository data</a:t>
            </a:r>
          </a:p>
        </p:txBody>
      </p:sp>
      <p:sp>
        <p:nvSpPr>
          <p:cNvPr id="3" name="Text Placeholder 2">
            <a:extLst>
              <a:ext uri="{FF2B5EF4-FFF2-40B4-BE49-F238E27FC236}">
                <a16:creationId xmlns:a16="http://schemas.microsoft.com/office/drawing/2014/main" id="{8525ED73-6A03-B94A-ABB8-6E803433EB37}"/>
              </a:ext>
            </a:extLst>
          </p:cNvPr>
          <p:cNvSpPr>
            <a:spLocks noGrp="1"/>
          </p:cNvSpPr>
          <p:nvPr>
            <p:ph type="body" sz="quarter" idx="16"/>
          </p:nvPr>
        </p:nvSpPr>
        <p:spPr>
          <a:xfrm>
            <a:off x="584199" y="1594155"/>
            <a:ext cx="5379793" cy="677108"/>
          </a:xfrm>
        </p:spPr>
        <p:txBody>
          <a:bodyPr/>
          <a:lstStyle/>
          <a:p>
            <a:r>
              <a:rPr lang="en-US" sz="2200" spc="0" dirty="0"/>
              <a:t>Might need to delete files from repository:</a:t>
            </a:r>
          </a:p>
        </p:txBody>
      </p:sp>
      <p:sp>
        <p:nvSpPr>
          <p:cNvPr id="4" name="Text Placeholder 3">
            <a:extLst>
              <a:ext uri="{FF2B5EF4-FFF2-40B4-BE49-F238E27FC236}">
                <a16:creationId xmlns:a16="http://schemas.microsoft.com/office/drawing/2014/main" id="{25C04FC3-7E23-5E59-286C-D260FB1FFFFB}"/>
              </a:ext>
            </a:extLst>
          </p:cNvPr>
          <p:cNvSpPr>
            <a:spLocks noGrp="1"/>
          </p:cNvSpPr>
          <p:nvPr>
            <p:ph type="body" sz="quarter" idx="15"/>
          </p:nvPr>
        </p:nvSpPr>
        <p:spPr>
          <a:xfrm>
            <a:off x="586390" y="2429830"/>
            <a:ext cx="5377536" cy="1218795"/>
          </a:xfrm>
        </p:spPr>
        <p:txBody>
          <a:bodyPr/>
          <a:lstStyle/>
          <a:p>
            <a:pPr marL="231775" indent="-231775"/>
            <a:r>
              <a:rPr lang="en-US" sz="1800" dirty="0"/>
              <a:t>Reduce repository size</a:t>
            </a:r>
          </a:p>
          <a:p>
            <a:pPr marL="231775" indent="-231775"/>
            <a:r>
              <a:rPr lang="en-US" sz="1800" dirty="0"/>
              <a:t>Remove accidentally committed large file</a:t>
            </a:r>
          </a:p>
          <a:p>
            <a:pPr marL="231775" indent="-231775"/>
            <a:r>
              <a:rPr lang="en-US" sz="1800" dirty="0"/>
              <a:t>Remove committed file with sensitive data </a:t>
            </a:r>
            <a:br>
              <a:rPr lang="en-US" sz="1800" dirty="0"/>
            </a:br>
            <a:r>
              <a:rPr lang="en-US" sz="1800" dirty="0"/>
              <a:t>(passwords, keys)</a:t>
            </a:r>
          </a:p>
        </p:txBody>
      </p:sp>
      <p:sp>
        <p:nvSpPr>
          <p:cNvPr id="5" name="Text Placeholder 4">
            <a:extLst>
              <a:ext uri="{FF2B5EF4-FFF2-40B4-BE49-F238E27FC236}">
                <a16:creationId xmlns:a16="http://schemas.microsoft.com/office/drawing/2014/main" id="{89D3D9F3-5179-97F2-52E9-33335D751170}"/>
              </a:ext>
            </a:extLst>
          </p:cNvPr>
          <p:cNvSpPr>
            <a:spLocks noGrp="1"/>
          </p:cNvSpPr>
          <p:nvPr>
            <p:ph type="body" sz="quarter" idx="19"/>
          </p:nvPr>
        </p:nvSpPr>
        <p:spPr>
          <a:xfrm>
            <a:off x="6244219" y="1594155"/>
            <a:ext cx="5379793" cy="338554"/>
          </a:xfrm>
        </p:spPr>
        <p:txBody>
          <a:bodyPr/>
          <a:lstStyle/>
          <a:p>
            <a:r>
              <a:rPr lang="en-US" sz="2200" spc="0" dirty="0"/>
              <a:t>Use:</a:t>
            </a:r>
          </a:p>
        </p:txBody>
      </p:sp>
      <p:sp>
        <p:nvSpPr>
          <p:cNvPr id="6" name="Text Placeholder 5">
            <a:extLst>
              <a:ext uri="{FF2B5EF4-FFF2-40B4-BE49-F238E27FC236}">
                <a16:creationId xmlns:a16="http://schemas.microsoft.com/office/drawing/2014/main" id="{D51C1F4A-171C-05C6-6CF4-B8F9B8148055}"/>
              </a:ext>
            </a:extLst>
          </p:cNvPr>
          <p:cNvSpPr>
            <a:spLocks noGrp="1"/>
          </p:cNvSpPr>
          <p:nvPr>
            <p:ph type="body" sz="quarter" idx="20"/>
          </p:nvPr>
        </p:nvSpPr>
        <p:spPr>
          <a:xfrm>
            <a:off x="6253663" y="2429830"/>
            <a:ext cx="5346199" cy="1532727"/>
          </a:xfrm>
        </p:spPr>
        <p:txBody>
          <a:bodyPr/>
          <a:lstStyle/>
          <a:p>
            <a:pPr marL="231775" indent="-231775"/>
            <a:r>
              <a:rPr lang="en-US" sz="1800" dirty="0"/>
              <a:t>git filter-repo tool</a:t>
            </a:r>
          </a:p>
          <a:p>
            <a:pPr marL="231775" indent="-231775"/>
            <a:r>
              <a:rPr lang="en-US" sz="1800" dirty="0"/>
              <a:t>BFG Repo-Cleaner</a:t>
            </a:r>
          </a:p>
          <a:p>
            <a:pPr marL="231775" indent="-231775"/>
            <a:r>
              <a:rPr lang="en-US" sz="1800" dirty="0"/>
              <a:t>Example:</a:t>
            </a:r>
          </a:p>
          <a:p>
            <a:pPr marL="359791" lvl="1" indent="-231775"/>
            <a:r>
              <a:rPr lang="en-US" sz="1600" dirty="0"/>
              <a:t>$ </a:t>
            </a:r>
            <a:r>
              <a:rPr lang="en-US" sz="1600" dirty="0" err="1"/>
              <a:t>bfg</a:t>
            </a:r>
            <a:r>
              <a:rPr lang="en-US" sz="1600" dirty="0"/>
              <a:t> --delete-files </a:t>
            </a:r>
            <a:r>
              <a:rPr lang="en-US" sz="1600" dirty="0" err="1"/>
              <a:t>file_I_should_not_have_committed</a:t>
            </a:r>
            <a:endParaRPr lang="en-US" sz="1600" dirty="0"/>
          </a:p>
          <a:p>
            <a:pPr marL="359791" lvl="1" indent="-231775"/>
            <a:r>
              <a:rPr lang="en-US" sz="1600" dirty="0"/>
              <a:t>$ </a:t>
            </a:r>
            <a:r>
              <a:rPr lang="en-US" sz="1600" dirty="0" err="1"/>
              <a:t>bfg</a:t>
            </a:r>
            <a:r>
              <a:rPr lang="en-US" sz="1600" dirty="0"/>
              <a:t> --replace-text passwords.txt</a:t>
            </a:r>
          </a:p>
        </p:txBody>
      </p:sp>
    </p:spTree>
    <p:extLst>
      <p:ext uri="{BB962C8B-B14F-4D97-AF65-F5344CB8AC3E}">
        <p14:creationId xmlns:p14="http://schemas.microsoft.com/office/powerpoint/2010/main" val="336497478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15F-4C8F-A55A-BF31-A21E2CD874E0}"/>
              </a:ext>
            </a:extLst>
          </p:cNvPr>
          <p:cNvSpPr>
            <a:spLocks noGrp="1"/>
          </p:cNvSpPr>
          <p:nvPr>
            <p:ph type="title"/>
          </p:nvPr>
        </p:nvSpPr>
        <p:spPr>
          <a:xfrm>
            <a:off x="590200" y="280415"/>
            <a:ext cx="11011600" cy="984885"/>
          </a:xfrm>
        </p:spPr>
        <p:txBody>
          <a:bodyPr/>
          <a:lstStyle/>
          <a:p>
            <a:br>
              <a:rPr lang="en-US" dirty="0"/>
            </a:br>
            <a:r>
              <a:rPr lang="en-US" dirty="0"/>
              <a:t>Recover specific data by using Git commands</a:t>
            </a:r>
          </a:p>
        </p:txBody>
      </p:sp>
      <p:sp>
        <p:nvSpPr>
          <p:cNvPr id="21" name="Text Placeholder 2">
            <a:extLst>
              <a:ext uri="{FF2B5EF4-FFF2-40B4-BE49-F238E27FC236}">
                <a16:creationId xmlns:a16="http://schemas.microsoft.com/office/drawing/2014/main" id="{89DB246F-2358-7A66-5337-54C1BE7ED437}"/>
              </a:ext>
            </a:extLst>
          </p:cNvPr>
          <p:cNvSpPr txBox="1">
            <a:spLocks/>
          </p:cNvSpPr>
          <p:nvPr/>
        </p:nvSpPr>
        <p:spPr>
          <a:xfrm>
            <a:off x="584199" y="1594155"/>
            <a:ext cx="4796693" cy="1738938"/>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Recovering commits:</a:t>
            </a:r>
          </a:p>
          <a:p>
            <a:pPr marL="231775" indent="-231775">
              <a:spcBef>
                <a:spcPts val="600"/>
              </a:spcBef>
              <a:spcAft>
                <a:spcPts val="600"/>
              </a:spcAft>
            </a:pPr>
            <a:r>
              <a:rPr lang="en-US" sz="1800" dirty="0"/>
              <a:t>git logs</a:t>
            </a:r>
          </a:p>
          <a:p>
            <a:pPr marL="231775" indent="-231775">
              <a:spcBef>
                <a:spcPts val="600"/>
              </a:spcBef>
              <a:spcAft>
                <a:spcPts val="600"/>
              </a:spcAft>
            </a:pPr>
            <a:r>
              <a:rPr lang="en-US" sz="1800" dirty="0"/>
              <a:t>git checkout &lt;commit&gt;</a:t>
            </a:r>
          </a:p>
          <a:p>
            <a:pPr marL="231775" indent="-231775">
              <a:spcBef>
                <a:spcPts val="600"/>
              </a:spcBef>
              <a:spcAft>
                <a:spcPts val="600"/>
              </a:spcAft>
            </a:pPr>
            <a:r>
              <a:rPr lang="en-US" sz="1800" dirty="0"/>
              <a:t>git cherry-pick &lt;commit&gt;</a:t>
            </a:r>
          </a:p>
        </p:txBody>
      </p:sp>
      <p:sp>
        <p:nvSpPr>
          <p:cNvPr id="22" name="Text Placeholder 4">
            <a:extLst>
              <a:ext uri="{FF2B5EF4-FFF2-40B4-BE49-F238E27FC236}">
                <a16:creationId xmlns:a16="http://schemas.microsoft.com/office/drawing/2014/main" id="{95B5A68B-7F12-097F-D3CD-9B7CE2AB239D}"/>
              </a:ext>
            </a:extLst>
          </p:cNvPr>
          <p:cNvSpPr txBox="1">
            <a:spLocks/>
          </p:cNvSpPr>
          <p:nvPr/>
        </p:nvSpPr>
        <p:spPr>
          <a:xfrm>
            <a:off x="584199" y="3955612"/>
            <a:ext cx="4796693" cy="1308050"/>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Recovering files:</a:t>
            </a:r>
          </a:p>
          <a:p>
            <a:pPr marL="231775" indent="-231775">
              <a:spcBef>
                <a:spcPts val="600"/>
              </a:spcBef>
              <a:spcAft>
                <a:spcPts val="600"/>
              </a:spcAft>
            </a:pPr>
            <a:r>
              <a:rPr lang="en-US" sz="1800" dirty="0"/>
              <a:t>git checkout &lt;commit&gt; &lt;file&gt;</a:t>
            </a:r>
          </a:p>
          <a:p>
            <a:pPr marL="231775" indent="-231775">
              <a:spcBef>
                <a:spcPts val="600"/>
              </a:spcBef>
              <a:spcAft>
                <a:spcPts val="600"/>
              </a:spcAft>
            </a:pPr>
            <a:r>
              <a:rPr lang="en-US" sz="1800" dirty="0"/>
              <a:t>git restore &lt;file&gt;</a:t>
            </a:r>
          </a:p>
        </p:txBody>
      </p:sp>
      <p:sp>
        <p:nvSpPr>
          <p:cNvPr id="3" name="Text Placeholder 4">
            <a:extLst>
              <a:ext uri="{FF2B5EF4-FFF2-40B4-BE49-F238E27FC236}">
                <a16:creationId xmlns:a16="http://schemas.microsoft.com/office/drawing/2014/main" id="{7A8D4C4E-E89E-CC71-8D01-A8242DEA4E94}"/>
              </a:ext>
            </a:extLst>
          </p:cNvPr>
          <p:cNvSpPr txBox="1">
            <a:spLocks/>
          </p:cNvSpPr>
          <p:nvPr/>
        </p:nvSpPr>
        <p:spPr>
          <a:xfrm>
            <a:off x="5904250" y="1594155"/>
            <a:ext cx="5697550" cy="1738938"/>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Recovering specific lines of code:</a:t>
            </a:r>
          </a:p>
          <a:p>
            <a:pPr marL="231775" indent="-231775">
              <a:spcBef>
                <a:spcPts val="600"/>
              </a:spcBef>
              <a:spcAft>
                <a:spcPts val="600"/>
              </a:spcAft>
            </a:pPr>
            <a:r>
              <a:rPr lang="en-US" sz="1800" dirty="0"/>
              <a:t>git blame &lt;file&gt;</a:t>
            </a:r>
          </a:p>
          <a:p>
            <a:pPr marL="231775" indent="-231775">
              <a:spcBef>
                <a:spcPts val="600"/>
              </a:spcBef>
              <a:spcAft>
                <a:spcPts val="600"/>
              </a:spcAft>
            </a:pPr>
            <a:r>
              <a:rPr lang="en-US" sz="1800" dirty="0"/>
              <a:t>git show &lt;commit&gt;:&lt;file&gt;</a:t>
            </a:r>
          </a:p>
          <a:p>
            <a:pPr marL="231775" indent="-231775">
              <a:spcBef>
                <a:spcPts val="600"/>
              </a:spcBef>
              <a:spcAft>
                <a:spcPts val="600"/>
              </a:spcAft>
            </a:pPr>
            <a:endParaRPr lang="en-US" sz="1800" dirty="0"/>
          </a:p>
        </p:txBody>
      </p:sp>
      <p:sp>
        <p:nvSpPr>
          <p:cNvPr id="4" name="Text Placeholder 4">
            <a:extLst>
              <a:ext uri="{FF2B5EF4-FFF2-40B4-BE49-F238E27FC236}">
                <a16:creationId xmlns:a16="http://schemas.microsoft.com/office/drawing/2014/main" id="{A3AE5B61-05B4-E367-DA1B-801DFF3E2A34}"/>
              </a:ext>
            </a:extLst>
          </p:cNvPr>
          <p:cNvSpPr txBox="1">
            <a:spLocks/>
          </p:cNvSpPr>
          <p:nvPr/>
        </p:nvSpPr>
        <p:spPr>
          <a:xfrm>
            <a:off x="5904250" y="3955612"/>
            <a:ext cx="5795381" cy="1308050"/>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Recovering deleted commits or branches:</a:t>
            </a:r>
          </a:p>
          <a:p>
            <a:pPr marL="231775" indent="-231775">
              <a:spcBef>
                <a:spcPts val="600"/>
              </a:spcBef>
              <a:spcAft>
                <a:spcPts val="600"/>
              </a:spcAft>
            </a:pPr>
            <a:r>
              <a:rPr lang="en-US" sz="1800" dirty="0"/>
              <a:t>git </a:t>
            </a:r>
            <a:r>
              <a:rPr lang="en-US" sz="1800" dirty="0" err="1"/>
              <a:t>reflog</a:t>
            </a:r>
            <a:endParaRPr lang="en-US" sz="1800" dirty="0"/>
          </a:p>
          <a:p>
            <a:pPr marL="231775" indent="-231775">
              <a:spcBef>
                <a:spcPts val="600"/>
              </a:spcBef>
              <a:spcAft>
                <a:spcPts val="600"/>
              </a:spcAft>
            </a:pPr>
            <a:r>
              <a:rPr lang="en-US" sz="1800" dirty="0"/>
              <a:t>git </a:t>
            </a:r>
            <a:r>
              <a:rPr lang="en-US" sz="1800" dirty="0" err="1"/>
              <a:t>fsck</a:t>
            </a:r>
            <a:r>
              <a:rPr lang="en-US" sz="1800" dirty="0"/>
              <a:t>—lost-found</a:t>
            </a:r>
          </a:p>
        </p:txBody>
      </p:sp>
    </p:spTree>
    <p:extLst>
      <p:ext uri="{BB962C8B-B14F-4D97-AF65-F5344CB8AC3E}">
        <p14:creationId xmlns:p14="http://schemas.microsoft.com/office/powerpoint/2010/main" val="16371909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1FCB9-AA9B-6BBF-0C7D-8C725E9419D1}"/>
              </a:ext>
            </a:extLst>
          </p:cNvPr>
          <p:cNvSpPr>
            <a:spLocks noGrp="1"/>
          </p:cNvSpPr>
          <p:nvPr>
            <p:ph type="title"/>
          </p:nvPr>
        </p:nvSpPr>
        <p:spPr>
          <a:xfrm>
            <a:off x="588261" y="585216"/>
            <a:ext cx="11216879" cy="575369"/>
          </a:xfrm>
        </p:spPr>
        <p:txBody>
          <a:bodyPr/>
          <a:lstStyle/>
          <a:p>
            <a:r>
              <a:rPr lang="en-US" dirty="0"/>
              <a:t>Manage releases with GitHub Repos</a:t>
            </a:r>
          </a:p>
        </p:txBody>
      </p:sp>
      <p:sp>
        <p:nvSpPr>
          <p:cNvPr id="5" name="Text Placeholder 4">
            <a:extLst>
              <a:ext uri="{FF2B5EF4-FFF2-40B4-BE49-F238E27FC236}">
                <a16:creationId xmlns:a16="http://schemas.microsoft.com/office/drawing/2014/main" id="{18CC27B1-8B8D-A386-50FF-3CEEE164BD42}"/>
              </a:ext>
            </a:extLst>
          </p:cNvPr>
          <p:cNvSpPr>
            <a:spLocks noGrp="1"/>
          </p:cNvSpPr>
          <p:nvPr>
            <p:ph type="body" sz="quarter" idx="15"/>
          </p:nvPr>
        </p:nvSpPr>
        <p:spPr>
          <a:xfrm>
            <a:off x="588261" y="1581672"/>
            <a:ext cx="4712685" cy="3616375"/>
          </a:xfrm>
        </p:spPr>
        <p:txBody>
          <a:bodyPr/>
          <a:lstStyle/>
          <a:p>
            <a:pPr marL="290513" indent="-290513">
              <a:spcBef>
                <a:spcPts val="600"/>
              </a:spcBef>
              <a:buFont typeface="Arial" panose="020B0604020202020204" pitchFamily="34" charset="0"/>
              <a:buChar char="•"/>
            </a:pPr>
            <a:r>
              <a:rPr lang="en-US" sz="2000" dirty="0"/>
              <a:t>Releases in GitHub are based on Git tags.</a:t>
            </a:r>
          </a:p>
          <a:p>
            <a:pPr marL="290513" indent="-290513">
              <a:spcBef>
                <a:spcPts val="600"/>
              </a:spcBef>
              <a:buFont typeface="Arial" panose="020B0604020202020204" pitchFamily="34" charset="0"/>
              <a:buChar char="•"/>
            </a:pPr>
            <a:r>
              <a:rPr lang="en-US" sz="2000" dirty="0"/>
              <a:t>Tag is a photo of your repository’s current state.</a:t>
            </a:r>
          </a:p>
          <a:p>
            <a:pPr marL="290513" indent="-290513">
              <a:spcBef>
                <a:spcPts val="600"/>
              </a:spcBef>
              <a:buFont typeface="Arial" panose="020B0604020202020204" pitchFamily="34" charset="0"/>
              <a:buChar char="•"/>
            </a:pPr>
            <a:r>
              <a:rPr lang="en-US" sz="2000" dirty="0"/>
              <a:t>Create a release tag:</a:t>
            </a:r>
            <a:br>
              <a:rPr lang="en-US" sz="2000" dirty="0"/>
            </a:br>
            <a:r>
              <a:rPr lang="en-US" sz="2000" dirty="0" err="1">
                <a:solidFill>
                  <a:schemeClr val="tx1"/>
                </a:solidFill>
                <a:latin typeface="Consolas" panose="020B0609020204030204" pitchFamily="49" charset="0"/>
                <a:cs typeface="Courier New" panose="02070309020205020404" pitchFamily="49" charset="0"/>
              </a:rPr>
              <a:t>gh</a:t>
            </a:r>
            <a:r>
              <a:rPr lang="en-US" sz="2000" dirty="0">
                <a:solidFill>
                  <a:schemeClr val="tx1"/>
                </a:solidFill>
                <a:latin typeface="Consolas" panose="020B0609020204030204" pitchFamily="49" charset="0"/>
                <a:cs typeface="Courier New" panose="02070309020205020404" pitchFamily="49" charset="0"/>
              </a:rPr>
              <a:t> release </a:t>
            </a:r>
            <a:br>
              <a:rPr lang="en-US" sz="2000" dirty="0">
                <a:solidFill>
                  <a:schemeClr val="tx1"/>
                </a:solidFill>
                <a:latin typeface="Consolas" panose="020B0609020204030204" pitchFamily="49" charset="0"/>
                <a:cs typeface="Courier New" panose="02070309020205020404" pitchFamily="49" charset="0"/>
              </a:rPr>
            </a:br>
            <a:r>
              <a:rPr lang="en-US" sz="2000" dirty="0">
                <a:solidFill>
                  <a:schemeClr val="tx1"/>
                </a:solidFill>
                <a:latin typeface="Consolas" panose="020B0609020204030204" pitchFamily="49" charset="0"/>
                <a:cs typeface="Courier New" panose="02070309020205020404" pitchFamily="49" charset="0"/>
              </a:rPr>
              <a:t>create tag</a:t>
            </a:r>
            <a:endParaRPr lang="en-US" sz="2000" dirty="0">
              <a:latin typeface="Consolas" panose="020B0609020204030204" pitchFamily="49" charset="0"/>
            </a:endParaRPr>
          </a:p>
          <a:p>
            <a:pPr marL="290513" indent="-290513">
              <a:spcBef>
                <a:spcPts val="600"/>
              </a:spcBef>
              <a:buFont typeface="Arial" panose="020B0604020202020204" pitchFamily="34" charset="0"/>
              <a:buChar char="•"/>
            </a:pPr>
            <a:r>
              <a:rPr lang="en-US" sz="2000" dirty="0"/>
              <a:t>To create a prerelease with the specified title and notes:</a:t>
            </a:r>
            <a:br>
              <a:rPr lang="en-US" sz="2000" dirty="0"/>
            </a:br>
            <a:r>
              <a:rPr lang="en-US" sz="2000" dirty="0" err="1">
                <a:solidFill>
                  <a:schemeClr val="tx1"/>
                </a:solidFill>
                <a:latin typeface="Consolas" panose="020B0609020204030204" pitchFamily="49" charset="0"/>
                <a:cs typeface="Courier New" panose="02070309020205020404" pitchFamily="49" charset="0"/>
              </a:rPr>
              <a:t>gh</a:t>
            </a:r>
            <a:r>
              <a:rPr lang="en-US" sz="2000" dirty="0">
                <a:solidFill>
                  <a:schemeClr val="tx1"/>
                </a:solidFill>
                <a:latin typeface="Consolas" panose="020B0609020204030204" pitchFamily="49" charset="0"/>
                <a:cs typeface="Courier New" panose="02070309020205020404" pitchFamily="49" charset="0"/>
              </a:rPr>
              <a:t> release create v1.2.1 --title</a:t>
            </a:r>
            <a:endParaRPr lang="en-US" sz="2000" dirty="0">
              <a:latin typeface="Consolas" panose="020B0609020204030204" pitchFamily="49" charset="0"/>
            </a:endParaRPr>
          </a:p>
        </p:txBody>
      </p:sp>
      <p:pic>
        <p:nvPicPr>
          <p:cNvPr id="7" name="Picture Placeholder 6" descr="Screenshot of a GitHub release v2.198.1 with Features, bugs and Agent Downloads.">
            <a:extLst>
              <a:ext uri="{FF2B5EF4-FFF2-40B4-BE49-F238E27FC236}">
                <a16:creationId xmlns:a16="http://schemas.microsoft.com/office/drawing/2014/main" id="{AC93E552-158D-7204-F154-816F9D8249AE}"/>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l="19383" t="2444" r="7883" b="41797"/>
          <a:stretch/>
        </p:blipFill>
        <p:spPr>
          <a:xfrm>
            <a:off x="5744308" y="1348153"/>
            <a:ext cx="6060832" cy="4507523"/>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180553132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A762-9E28-CF9E-86AA-C01D41A3C86D}"/>
              </a:ext>
            </a:extLst>
          </p:cNvPr>
          <p:cNvSpPr>
            <a:spLocks noGrp="1"/>
          </p:cNvSpPr>
          <p:nvPr>
            <p:ph type="title"/>
          </p:nvPr>
        </p:nvSpPr>
        <p:spPr>
          <a:xfrm>
            <a:off x="584200" y="374347"/>
            <a:ext cx="11044938" cy="492443"/>
          </a:xfrm>
        </p:spPr>
        <p:txBody>
          <a:bodyPr/>
          <a:lstStyle/>
          <a:p>
            <a:r>
              <a:rPr lang="en-US" dirty="0"/>
              <a:t>Configure GitHub tags to organize repositories</a:t>
            </a:r>
          </a:p>
        </p:txBody>
      </p:sp>
      <p:sp>
        <p:nvSpPr>
          <p:cNvPr id="4" name="Text Placeholder 3">
            <a:extLst>
              <a:ext uri="{FF2B5EF4-FFF2-40B4-BE49-F238E27FC236}">
                <a16:creationId xmlns:a16="http://schemas.microsoft.com/office/drawing/2014/main" id="{1827EAC3-55B9-D492-F0C6-04340C8DA39F}"/>
              </a:ext>
            </a:extLst>
          </p:cNvPr>
          <p:cNvSpPr>
            <a:spLocks noGrp="1"/>
          </p:cNvSpPr>
          <p:nvPr>
            <p:ph type="body" sz="quarter" idx="16"/>
          </p:nvPr>
        </p:nvSpPr>
        <p:spPr>
          <a:xfrm>
            <a:off x="584200" y="1230055"/>
            <a:ext cx="3174143" cy="246221"/>
          </a:xfrm>
        </p:spPr>
        <p:txBody>
          <a:bodyPr/>
          <a:lstStyle/>
          <a:p>
            <a:r>
              <a:rPr lang="en-US" dirty="0"/>
              <a:t>Common types of tags</a:t>
            </a:r>
          </a:p>
        </p:txBody>
      </p:sp>
      <p:sp>
        <p:nvSpPr>
          <p:cNvPr id="5" name="Text Placeholder 4">
            <a:extLst>
              <a:ext uri="{FF2B5EF4-FFF2-40B4-BE49-F238E27FC236}">
                <a16:creationId xmlns:a16="http://schemas.microsoft.com/office/drawing/2014/main" id="{4FE9FA3B-F919-889A-7901-7C2DDF9025AA}"/>
              </a:ext>
            </a:extLst>
          </p:cNvPr>
          <p:cNvSpPr>
            <a:spLocks noGrp="1"/>
          </p:cNvSpPr>
          <p:nvPr>
            <p:ph type="body" sz="quarter" idx="15"/>
          </p:nvPr>
        </p:nvSpPr>
        <p:spPr>
          <a:xfrm>
            <a:off x="584200" y="1745795"/>
            <a:ext cx="2778134" cy="1735860"/>
          </a:xfrm>
        </p:spPr>
        <p:txBody>
          <a:bodyPr/>
          <a:lstStyle/>
          <a:p>
            <a:pPr>
              <a:spcAft>
                <a:spcPts val="600"/>
              </a:spcAft>
            </a:pPr>
            <a:r>
              <a:rPr lang="en-US" dirty="0"/>
              <a:t>Release versions</a:t>
            </a:r>
          </a:p>
          <a:p>
            <a:pPr>
              <a:spcAft>
                <a:spcPts val="600"/>
              </a:spcAft>
            </a:pPr>
            <a:r>
              <a:rPr lang="en-US" dirty="0"/>
              <a:t>Feature releases</a:t>
            </a:r>
          </a:p>
          <a:p>
            <a:pPr>
              <a:spcAft>
                <a:spcPts val="600"/>
              </a:spcAft>
            </a:pPr>
            <a:r>
              <a:rPr lang="en-US" dirty="0"/>
              <a:t>Bug fixes</a:t>
            </a:r>
          </a:p>
          <a:p>
            <a:pPr>
              <a:spcAft>
                <a:spcPts val="600"/>
              </a:spcAft>
            </a:pPr>
            <a:r>
              <a:rPr lang="en-US" dirty="0"/>
              <a:t>Maintenance releases</a:t>
            </a:r>
          </a:p>
          <a:p>
            <a:pPr>
              <a:spcAft>
                <a:spcPts val="600"/>
              </a:spcAft>
            </a:pPr>
            <a:r>
              <a:rPr lang="en-US" dirty="0"/>
              <a:t>Custom tags</a:t>
            </a:r>
          </a:p>
        </p:txBody>
      </p:sp>
      <p:sp>
        <p:nvSpPr>
          <p:cNvPr id="10" name="Oval 9" descr="icon of a finger pushing a button">
            <a:extLst>
              <a:ext uri="{FF2B5EF4-FFF2-40B4-BE49-F238E27FC236}">
                <a16:creationId xmlns:a16="http://schemas.microsoft.com/office/drawing/2014/main" id="{471B374A-4018-ADAF-CA0F-B76A19D733D6}"/>
              </a:ext>
            </a:extLst>
          </p:cNvPr>
          <p:cNvSpPr>
            <a:spLocks/>
          </p:cNvSpPr>
          <p:nvPr/>
        </p:nvSpPr>
        <p:spPr bwMode="auto">
          <a:xfrm>
            <a:off x="3982429" y="1230055"/>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9" name="Oval 8" descr="icon of a finger pushing a button">
            <a:extLst>
              <a:ext uri="{FF2B5EF4-FFF2-40B4-BE49-F238E27FC236}">
                <a16:creationId xmlns:a16="http://schemas.microsoft.com/office/drawing/2014/main" id="{9F9284AA-66FE-F652-EDC0-84C8CC0E6B2D}"/>
              </a:ext>
            </a:extLst>
          </p:cNvPr>
          <p:cNvSpPr>
            <a:spLocks/>
          </p:cNvSpPr>
          <p:nvPr/>
        </p:nvSpPr>
        <p:spPr bwMode="auto">
          <a:xfrm>
            <a:off x="3982429" y="2488353"/>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11" name="Oval 10" descr="icon of a finger pushing a button">
            <a:extLst>
              <a:ext uri="{FF2B5EF4-FFF2-40B4-BE49-F238E27FC236}">
                <a16:creationId xmlns:a16="http://schemas.microsoft.com/office/drawing/2014/main" id="{39D1EDD7-76DF-736F-1377-3DDA1CC6EB93}"/>
              </a:ext>
            </a:extLst>
          </p:cNvPr>
          <p:cNvSpPr>
            <a:spLocks/>
          </p:cNvSpPr>
          <p:nvPr/>
        </p:nvSpPr>
        <p:spPr bwMode="auto">
          <a:xfrm>
            <a:off x="3982429" y="3693079"/>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2" name="Oval 11" descr="icon of a finger pushing a button">
            <a:extLst>
              <a:ext uri="{FF2B5EF4-FFF2-40B4-BE49-F238E27FC236}">
                <a16:creationId xmlns:a16="http://schemas.microsoft.com/office/drawing/2014/main" id="{8CAB6632-9B86-9EA9-9936-73F008E955AA}"/>
              </a:ext>
            </a:extLst>
          </p:cNvPr>
          <p:cNvSpPr>
            <a:spLocks/>
          </p:cNvSpPr>
          <p:nvPr/>
        </p:nvSpPr>
        <p:spPr bwMode="auto">
          <a:xfrm>
            <a:off x="3982429" y="481463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4</a:t>
            </a:r>
          </a:p>
        </p:txBody>
      </p:sp>
      <p:sp>
        <p:nvSpPr>
          <p:cNvPr id="13" name="Rectangle 12">
            <a:extLst>
              <a:ext uri="{FF2B5EF4-FFF2-40B4-BE49-F238E27FC236}">
                <a16:creationId xmlns:a16="http://schemas.microsoft.com/office/drawing/2014/main" id="{4BBDF41B-CC22-C1CE-29F6-FD7A708C037C}"/>
              </a:ext>
            </a:extLst>
          </p:cNvPr>
          <p:cNvSpPr>
            <a:spLocks/>
          </p:cNvSpPr>
          <p:nvPr/>
        </p:nvSpPr>
        <p:spPr bwMode="auto">
          <a:xfrm>
            <a:off x="4956326" y="1237963"/>
            <a:ext cx="6368166"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Identify the specific commit or release you want to tag. For a commit, copy the commit hash. For a release, copy the release version.</a:t>
            </a:r>
            <a:endParaRPr lang="en-US" sz="2200" dirty="0">
              <a:solidFill>
                <a:schemeClr val="tx1"/>
              </a:solidFill>
              <a:latin typeface="Consolas" panose="020B0609020204030204" pitchFamily="49" charset="0"/>
            </a:endParaRPr>
          </a:p>
        </p:txBody>
      </p:sp>
      <p:sp>
        <p:nvSpPr>
          <p:cNvPr id="14" name="Rectangle 13">
            <a:extLst>
              <a:ext uri="{FF2B5EF4-FFF2-40B4-BE49-F238E27FC236}">
                <a16:creationId xmlns:a16="http://schemas.microsoft.com/office/drawing/2014/main" id="{45D7F15A-2C82-11BA-672B-2AF08C40B1FF}"/>
              </a:ext>
            </a:extLst>
          </p:cNvPr>
          <p:cNvSpPr>
            <a:spLocks/>
          </p:cNvSpPr>
          <p:nvPr/>
        </p:nvSpPr>
        <p:spPr bwMode="auto">
          <a:xfrm>
            <a:off x="4956325" y="2494533"/>
            <a:ext cx="10273626"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Use the git tag command line to create a tag:</a:t>
            </a:r>
            <a:br>
              <a:rPr lang="en-US" sz="2200" dirty="0">
                <a:solidFill>
                  <a:schemeClr val="tx1"/>
                </a:solidFill>
              </a:rPr>
            </a:br>
            <a:r>
              <a:rPr lang="en-US" sz="2200" b="1" dirty="0">
                <a:solidFill>
                  <a:schemeClr val="tx1"/>
                </a:solidFill>
                <a:latin typeface="Consolas" panose="020B0609020204030204" pitchFamily="49" charset="0"/>
                <a:cs typeface="Courier New" panose="02070309020205020404" pitchFamily="49" charset="0"/>
              </a:rPr>
              <a:t>git tag &lt;</a:t>
            </a:r>
            <a:r>
              <a:rPr lang="en-US" sz="2200" b="1" dirty="0" err="1">
                <a:solidFill>
                  <a:schemeClr val="tx1"/>
                </a:solidFill>
                <a:latin typeface="Consolas" panose="020B0609020204030204" pitchFamily="49" charset="0"/>
                <a:cs typeface="Courier New" panose="02070309020205020404" pitchFamily="49" charset="0"/>
              </a:rPr>
              <a:t>tag_name</a:t>
            </a:r>
            <a:r>
              <a:rPr lang="en-US" sz="2200" b="1" dirty="0">
                <a:solidFill>
                  <a:schemeClr val="tx1"/>
                </a:solidFill>
                <a:latin typeface="Consolas" panose="020B0609020204030204" pitchFamily="49" charset="0"/>
                <a:cs typeface="Courier New" panose="02070309020205020404" pitchFamily="49" charset="0"/>
              </a:rPr>
              <a:t>&gt;&lt;</a:t>
            </a:r>
            <a:r>
              <a:rPr lang="en-US" sz="2200" b="1" dirty="0" err="1">
                <a:solidFill>
                  <a:schemeClr val="tx1"/>
                </a:solidFill>
                <a:latin typeface="Consolas" panose="020B0609020204030204" pitchFamily="49" charset="0"/>
                <a:cs typeface="Courier New" panose="02070309020205020404" pitchFamily="49" charset="0"/>
              </a:rPr>
              <a:t>commit_hash</a:t>
            </a:r>
            <a:r>
              <a:rPr lang="en-US" sz="2200" b="1" dirty="0">
                <a:solidFill>
                  <a:schemeClr val="tx1"/>
                </a:solidFill>
                <a:latin typeface="Consolas" panose="020B0609020204030204" pitchFamily="49" charset="0"/>
                <a:cs typeface="Courier New" panose="02070309020205020404" pitchFamily="49" charset="0"/>
              </a:rPr>
              <a:t>&gt;</a:t>
            </a:r>
            <a:endParaRPr lang="en-US" sz="2200" b="1" dirty="0">
              <a:solidFill>
                <a:schemeClr val="tx1"/>
              </a:solidFill>
              <a:latin typeface="Consolas" panose="020B0609020204030204" pitchFamily="49" charset="0"/>
            </a:endParaRPr>
          </a:p>
        </p:txBody>
      </p:sp>
      <p:sp>
        <p:nvSpPr>
          <p:cNvPr id="15" name="Rectangle 14">
            <a:extLst>
              <a:ext uri="{FF2B5EF4-FFF2-40B4-BE49-F238E27FC236}">
                <a16:creationId xmlns:a16="http://schemas.microsoft.com/office/drawing/2014/main" id="{3146CD51-3337-577F-1E93-042A6C7A4F7C}"/>
              </a:ext>
            </a:extLst>
          </p:cNvPr>
          <p:cNvSpPr>
            <a:spLocks/>
          </p:cNvSpPr>
          <p:nvPr/>
        </p:nvSpPr>
        <p:spPr bwMode="auto">
          <a:xfrm>
            <a:off x="4956325" y="3686360"/>
            <a:ext cx="10273626"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Push the tag to GitHub by running this command:</a:t>
            </a:r>
            <a:br>
              <a:rPr lang="en-US" sz="2200" dirty="0">
                <a:solidFill>
                  <a:schemeClr val="tx1"/>
                </a:solidFill>
              </a:rPr>
            </a:br>
            <a:r>
              <a:rPr lang="en-US" sz="2200" b="1" dirty="0">
                <a:solidFill>
                  <a:schemeClr val="tx1"/>
                </a:solidFill>
                <a:latin typeface="Consolas" panose="020B0609020204030204" pitchFamily="49" charset="0"/>
                <a:cs typeface="Courier New" panose="02070309020205020404" pitchFamily="49" charset="0"/>
              </a:rPr>
              <a:t>git push origin &lt;</a:t>
            </a:r>
            <a:r>
              <a:rPr lang="en-US" sz="2200" b="1" dirty="0" err="1">
                <a:solidFill>
                  <a:schemeClr val="tx1"/>
                </a:solidFill>
                <a:latin typeface="Consolas" panose="020B0609020204030204" pitchFamily="49" charset="0"/>
                <a:cs typeface="Courier New" panose="02070309020205020404" pitchFamily="49" charset="0"/>
              </a:rPr>
              <a:t>tag_name</a:t>
            </a:r>
            <a:r>
              <a:rPr lang="en-US" sz="2200" b="1" dirty="0">
                <a:solidFill>
                  <a:schemeClr val="tx1"/>
                </a:solidFill>
                <a:latin typeface="Consolas" panose="020B0609020204030204" pitchFamily="49" charset="0"/>
                <a:cs typeface="Courier New" panose="02070309020205020404" pitchFamily="49" charset="0"/>
              </a:rPr>
              <a:t>&gt;</a:t>
            </a:r>
            <a:endParaRPr lang="en-US" sz="2200" b="1" dirty="0">
              <a:solidFill>
                <a:schemeClr val="tx1"/>
              </a:solidFill>
              <a:latin typeface="Consolas" panose="020B0609020204030204" pitchFamily="49" charset="0"/>
            </a:endParaRPr>
          </a:p>
        </p:txBody>
      </p:sp>
      <p:sp>
        <p:nvSpPr>
          <p:cNvPr id="16" name="Rectangle 15">
            <a:extLst>
              <a:ext uri="{FF2B5EF4-FFF2-40B4-BE49-F238E27FC236}">
                <a16:creationId xmlns:a16="http://schemas.microsoft.com/office/drawing/2014/main" id="{D71F56E3-5F68-D2C9-A911-416F4B9FE0C0}"/>
              </a:ext>
            </a:extLst>
          </p:cNvPr>
          <p:cNvSpPr>
            <a:spLocks/>
          </p:cNvSpPr>
          <p:nvPr/>
        </p:nvSpPr>
        <p:spPr bwMode="auto">
          <a:xfrm>
            <a:off x="4956325" y="4754975"/>
            <a:ext cx="6368167"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Verify that the tag has been successfully created by navigating to the Release\Tags page of the repo</a:t>
            </a:r>
            <a:endParaRPr lang="en-US" sz="22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1131845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82A0B-3658-079D-7E32-19800CD5ECB5}"/>
              </a:ext>
            </a:extLst>
          </p:cNvPr>
          <p:cNvSpPr>
            <a:spLocks noGrp="1"/>
          </p:cNvSpPr>
          <p:nvPr>
            <p:ph type="title"/>
          </p:nvPr>
        </p:nvSpPr>
        <p:spPr/>
        <p:txBody>
          <a:bodyPr/>
          <a:lstStyle/>
          <a:p>
            <a:r>
              <a:rPr lang="en-US" dirty="0"/>
              <a:t>Labs</a:t>
            </a:r>
          </a:p>
        </p:txBody>
      </p:sp>
    </p:spTree>
    <p:extLst>
      <p:ext uri="{BB962C8B-B14F-4D97-AF65-F5344CB8AC3E}">
        <p14:creationId xmlns:p14="http://schemas.microsoft.com/office/powerpoint/2010/main" val="34896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98E08C84-338B-4D3D-B741-80EABF46B40D}"/>
              </a:ext>
              <a:ext uri="{C183D7F6-B498-43B3-948B-1728B52AA6E4}">
                <adec:decorative xmlns:adec="http://schemas.microsoft.com/office/drawing/2017/decorative" val="1"/>
              </a:ext>
            </a:extLst>
          </p:cNvPr>
          <p:cNvCxnSpPr>
            <a:cxnSpLocks/>
          </p:cNvCxnSpPr>
          <p:nvPr/>
        </p:nvCxnSpPr>
        <p:spPr>
          <a:xfrm>
            <a:off x="1554047" y="3689356"/>
            <a:ext cx="10028353"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3A3864D2-3446-4491-9AE6-AAD2A4F5B4DC}"/>
              </a:ext>
            </a:extLst>
          </p:cNvPr>
          <p:cNvSpPr>
            <a:spLocks noGrp="1"/>
          </p:cNvSpPr>
          <p:nvPr>
            <p:ph type="title"/>
          </p:nvPr>
        </p:nvSpPr>
        <p:spPr/>
        <p:txBody>
          <a:bodyPr/>
          <a:lstStyle/>
          <a:p>
            <a:r>
              <a:rPr lang="en-US" dirty="0"/>
              <a:t>Explore agile development practices</a:t>
            </a:r>
          </a:p>
        </p:txBody>
      </p:sp>
      <p:sp>
        <p:nvSpPr>
          <p:cNvPr id="6" name="Oval 5">
            <a:extLst>
              <a:ext uri="{FF2B5EF4-FFF2-40B4-BE49-F238E27FC236}">
                <a16:creationId xmlns:a16="http://schemas.microsoft.com/office/drawing/2014/main" id="{84E9E5B2-B75E-EC7C-6E67-50F672876A55}"/>
              </a:ext>
            </a:extLst>
          </p:cNvPr>
          <p:cNvSpPr>
            <a:spLocks/>
          </p:cNvSpPr>
          <p:nvPr/>
        </p:nvSpPr>
        <p:spPr bwMode="auto">
          <a:xfrm>
            <a:off x="588262" y="1539517"/>
            <a:ext cx="656410" cy="656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800" b="1" dirty="0">
                <a:solidFill>
                  <a:schemeClr val="tx1"/>
                </a:solidFill>
              </a:rPr>
              <a:t>1</a:t>
            </a:r>
            <a:endParaRPr lang="en-US" sz="2800" b="1" dirty="0" err="1">
              <a:solidFill>
                <a:schemeClr val="tx1"/>
              </a:solidFill>
            </a:endParaRPr>
          </a:p>
        </p:txBody>
      </p:sp>
      <p:sp>
        <p:nvSpPr>
          <p:cNvPr id="8" name="Rectangle 7">
            <a:extLst>
              <a:ext uri="{FF2B5EF4-FFF2-40B4-BE49-F238E27FC236}">
                <a16:creationId xmlns:a16="http://schemas.microsoft.com/office/drawing/2014/main" id="{0C73FAD0-3DFF-4260-A9A0-E19AAF135F67}"/>
              </a:ext>
            </a:extLst>
          </p:cNvPr>
          <p:cNvSpPr>
            <a:spLocks/>
          </p:cNvSpPr>
          <p:nvPr/>
        </p:nvSpPr>
        <p:spPr>
          <a:xfrm>
            <a:off x="1554047" y="1539517"/>
            <a:ext cx="10028353" cy="1923604"/>
          </a:xfrm>
          <a:prstGeom prst="rect">
            <a:avLst/>
          </a:prstGeom>
          <a:noFill/>
        </p:spPr>
        <p:txBody>
          <a:bodyPr wrap="square" lIns="0">
            <a:spAutoFit/>
          </a:bodyPr>
          <a:lstStyle/>
          <a:p>
            <a:pPr>
              <a:spcAft>
                <a:spcPts val="600"/>
              </a:spcAft>
            </a:pPr>
            <a:r>
              <a:rPr lang="en-US" sz="2200" dirty="0">
                <a:latin typeface="+mj-lt"/>
              </a:rPr>
              <a:t>Waterfall approach:</a:t>
            </a:r>
          </a:p>
          <a:p>
            <a:pPr marL="347663" lvl="1" indent="-233363">
              <a:spcAft>
                <a:spcPts val="1200"/>
              </a:spcAft>
              <a:buSzPct val="90000"/>
              <a:buFont typeface="Arial" panose="020B0604020202020204" pitchFamily="34" charset="0"/>
              <a:buChar char="•"/>
            </a:pPr>
            <a:r>
              <a:rPr lang="en-US" sz="1800" dirty="0"/>
              <a:t>Define, analyze, build and test, and deliver</a:t>
            </a:r>
          </a:p>
          <a:p>
            <a:pPr marL="347663" lvl="1" indent="-233363">
              <a:spcAft>
                <a:spcPts val="1200"/>
              </a:spcAft>
              <a:buSzPct val="90000"/>
              <a:buFont typeface="Arial" panose="020B0604020202020204" pitchFamily="34" charset="0"/>
              <a:buChar char="•"/>
            </a:pPr>
            <a:r>
              <a:rPr lang="en-US" sz="1800" dirty="0"/>
              <a:t>Hard to accurately define requirements, which can change over time, including during development</a:t>
            </a:r>
          </a:p>
          <a:p>
            <a:pPr marL="347663" lvl="1" indent="-233363">
              <a:spcAft>
                <a:spcPts val="1200"/>
              </a:spcAft>
              <a:buSzPct val="90000"/>
              <a:buFont typeface="Arial" panose="020B0604020202020204" pitchFamily="34" charset="0"/>
              <a:buChar char="•"/>
            </a:pPr>
            <a:r>
              <a:rPr lang="en-US" sz="1800" dirty="0"/>
              <a:t>Requires change requests and additional cost after delivery</a:t>
            </a:r>
            <a:endParaRPr lang="en-US" sz="1961" dirty="0"/>
          </a:p>
        </p:txBody>
      </p:sp>
      <p:sp>
        <p:nvSpPr>
          <p:cNvPr id="10" name="Oval 9">
            <a:extLst>
              <a:ext uri="{FF2B5EF4-FFF2-40B4-BE49-F238E27FC236}">
                <a16:creationId xmlns:a16="http://schemas.microsoft.com/office/drawing/2014/main" id="{2EC965CC-0E79-B9A3-AA07-96D191411784}"/>
              </a:ext>
            </a:extLst>
          </p:cNvPr>
          <p:cNvSpPr>
            <a:spLocks/>
          </p:cNvSpPr>
          <p:nvPr/>
        </p:nvSpPr>
        <p:spPr bwMode="auto">
          <a:xfrm>
            <a:off x="588262" y="3915590"/>
            <a:ext cx="656410" cy="656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800" b="1" dirty="0">
                <a:solidFill>
                  <a:schemeClr val="tx1"/>
                </a:solidFill>
              </a:rPr>
              <a:t>2</a:t>
            </a:r>
            <a:endParaRPr lang="en-US" sz="2800" b="1" dirty="0" err="1">
              <a:solidFill>
                <a:schemeClr val="tx1"/>
              </a:solidFill>
            </a:endParaRPr>
          </a:p>
        </p:txBody>
      </p:sp>
      <p:sp>
        <p:nvSpPr>
          <p:cNvPr id="9" name="Rectangle 8">
            <a:extLst>
              <a:ext uri="{FF2B5EF4-FFF2-40B4-BE49-F238E27FC236}">
                <a16:creationId xmlns:a16="http://schemas.microsoft.com/office/drawing/2014/main" id="{19725D20-4CD6-4258-9516-C8FBDE2D369C}"/>
              </a:ext>
            </a:extLst>
          </p:cNvPr>
          <p:cNvSpPr>
            <a:spLocks/>
          </p:cNvSpPr>
          <p:nvPr/>
        </p:nvSpPr>
        <p:spPr>
          <a:xfrm>
            <a:off x="1554047" y="3915590"/>
            <a:ext cx="10028353" cy="2077492"/>
          </a:xfrm>
          <a:prstGeom prst="rect">
            <a:avLst/>
          </a:prstGeom>
          <a:noFill/>
        </p:spPr>
        <p:txBody>
          <a:bodyPr wrap="square" lIns="0">
            <a:spAutoFit/>
          </a:bodyPr>
          <a:lstStyle/>
          <a:p>
            <a:pPr>
              <a:spcAft>
                <a:spcPts val="600"/>
              </a:spcAft>
            </a:pPr>
            <a:r>
              <a:rPr lang="en-US" sz="2200" dirty="0">
                <a:latin typeface="+mj-lt"/>
              </a:rPr>
              <a:t>Agile approach:</a:t>
            </a:r>
          </a:p>
          <a:p>
            <a:pPr marL="347663" lvl="1" indent="-233363">
              <a:spcAft>
                <a:spcPts val="1200"/>
              </a:spcAft>
              <a:buSzPct val="90000"/>
              <a:buFont typeface="Arial" panose="020B0604020202020204" pitchFamily="34" charset="0"/>
              <a:buChar char="•"/>
            </a:pPr>
            <a:r>
              <a:rPr lang="en-US" sz="1800" dirty="0"/>
              <a:t>Emphasizes constantly adaptive planning, and early delivery with continual improvement</a:t>
            </a:r>
          </a:p>
          <a:p>
            <a:pPr marL="347663" lvl="1" indent="-233363">
              <a:spcAft>
                <a:spcPts val="1200"/>
              </a:spcAft>
              <a:buSzPct val="90000"/>
              <a:buFont typeface="Arial" panose="020B0604020202020204" pitchFamily="34" charset="0"/>
              <a:buChar char="•"/>
            </a:pPr>
            <a:r>
              <a:rPr lang="en-US" sz="1800" dirty="0"/>
              <a:t>Development methods are based on releases and iterations</a:t>
            </a:r>
          </a:p>
          <a:p>
            <a:pPr marL="347663" lvl="1" indent="-233363">
              <a:spcAft>
                <a:spcPts val="1200"/>
              </a:spcAft>
              <a:buSzPct val="90000"/>
              <a:buFont typeface="Arial" panose="020B0604020202020204" pitchFamily="34" charset="0"/>
              <a:buChar char="•"/>
            </a:pPr>
            <a:r>
              <a:rPr lang="en-US" sz="1800" dirty="0"/>
              <a:t>At the end of each iteration, should have tested working code</a:t>
            </a:r>
          </a:p>
          <a:p>
            <a:pPr marL="347663" lvl="1" indent="-233363">
              <a:spcAft>
                <a:spcPts val="1200"/>
              </a:spcAft>
              <a:buSzPct val="90000"/>
              <a:buFont typeface="Arial" panose="020B0604020202020204" pitchFamily="34" charset="0"/>
              <a:buChar char="•"/>
            </a:pPr>
            <a:r>
              <a:rPr lang="en-US" sz="1800" dirty="0"/>
              <a:t>Is focused on shorter-term outcomes</a:t>
            </a:r>
          </a:p>
        </p:txBody>
      </p:sp>
    </p:spTree>
    <p:extLst>
      <p:ext uri="{BB962C8B-B14F-4D97-AF65-F5344CB8AC3E}">
        <p14:creationId xmlns:p14="http://schemas.microsoft.com/office/powerpoint/2010/main" val="200415349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00" dirty="0"/>
              <a:t>Lab: Agile planning and portfolio management with Azure Boards</a:t>
            </a:r>
          </a:p>
        </p:txBody>
      </p:sp>
      <p:sp>
        <p:nvSpPr>
          <p:cNvPr id="12" name="Text Placeholder 11">
            <a:extLst>
              <a:ext uri="{FF2B5EF4-FFF2-40B4-BE49-F238E27FC236}">
                <a16:creationId xmlns:a16="http://schemas.microsoft.com/office/drawing/2014/main" id="{C1A7C5BE-66ED-6209-22E8-AC5D7A914809}"/>
              </a:ext>
            </a:extLst>
          </p:cNvPr>
          <p:cNvSpPr>
            <a:spLocks noGrp="1"/>
          </p:cNvSpPr>
          <p:nvPr>
            <p:ph type="body" sz="quarter" idx="34"/>
          </p:nvPr>
        </p:nvSpPr>
        <p:spPr/>
        <p:txBody>
          <a:bodyPr vert="horz" wrap="square" lIns="0" tIns="0" rIns="0" bIns="0" rtlCol="0" anchor="t">
            <a:spAutoFit/>
          </a:bodyPr>
          <a:lstStyle/>
          <a:p>
            <a:pPr marL="0" lvl="1" indent="0">
              <a:buNone/>
            </a:pPr>
            <a:r>
              <a:rPr lang="en-US" sz="2200" dirty="0">
                <a:latin typeface="+mj-lt"/>
              </a:rPr>
              <a:t>Lab overview:</a:t>
            </a:r>
          </a:p>
        </p:txBody>
      </p:sp>
      <p:sp>
        <p:nvSpPr>
          <p:cNvPr id="43" name="Text Placeholder 11">
            <a:extLst>
              <a:ext uri="{FF2B5EF4-FFF2-40B4-BE49-F238E27FC236}">
                <a16:creationId xmlns:a16="http://schemas.microsoft.com/office/drawing/2014/main" id="{B3F82FCD-8085-E2DD-C3DE-CF81F736A130}"/>
              </a:ext>
            </a:extLst>
          </p:cNvPr>
          <p:cNvSpPr txBox="1">
            <a:spLocks/>
          </p:cNvSpPr>
          <p:nvPr/>
        </p:nvSpPr>
        <p:spPr>
          <a:xfrm>
            <a:off x="588266" y="3044599"/>
            <a:ext cx="2287767" cy="2462213"/>
          </a:xfrm>
          <a:prstGeom prst="rect">
            <a:avLst/>
          </a:prstGeom>
        </p:spPr>
        <p:txBody>
          <a:bodyPr vert="horz" wrap="square" lIns="0" tIns="0" rIns="0" bIns="0" rtlCol="0">
            <a:spAutoFit/>
          </a:bodyPr>
          <a:lstStyle>
            <a:lvl1pPr marL="139889" marR="0" indent="-139889"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kern="1200" spc="0" baseline="0">
                <a:solidFill>
                  <a:schemeClr val="tx1"/>
                </a:solidFill>
                <a:latin typeface="+mn-lt"/>
                <a:ea typeface="+mn-ea"/>
                <a:cs typeface="Segoe UI" panose="020B0502040204020203" pitchFamily="34" charset="0"/>
              </a:defRPr>
            </a:lvl1pPr>
            <a:lvl2pPr marL="270453" marR="0" indent="-130564"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0"/>
              </a:spcBef>
              <a:spcAft>
                <a:spcPts val="1176"/>
              </a:spcAft>
              <a:buNone/>
            </a:pPr>
            <a:r>
              <a:rPr lang="en-US" sz="1600" dirty="0"/>
              <a:t>In this lab you will</a:t>
            </a:r>
            <a:br>
              <a:rPr lang="en-US" sz="1600" dirty="0"/>
            </a:br>
            <a:r>
              <a:rPr lang="en-US" sz="1600" dirty="0"/>
              <a:t>learn about the agile planning and portfolio management tools and processes provided by Azure Boards and how they can help you quickly plan, manage, and track work across your</a:t>
            </a:r>
            <a:br>
              <a:rPr lang="en-US" sz="1600" dirty="0"/>
            </a:br>
            <a:r>
              <a:rPr lang="en-US" sz="1600" dirty="0"/>
              <a:t>entire team. </a:t>
            </a:r>
          </a:p>
        </p:txBody>
      </p:sp>
      <p:sp>
        <p:nvSpPr>
          <p:cNvPr id="11" name="Text Placeholder 10">
            <a:extLst>
              <a:ext uri="{FF2B5EF4-FFF2-40B4-BE49-F238E27FC236}">
                <a16:creationId xmlns:a16="http://schemas.microsoft.com/office/drawing/2014/main" id="{09601E91-6C75-7308-2B7A-08615AC766EC}"/>
              </a:ext>
            </a:extLst>
          </p:cNvPr>
          <p:cNvSpPr>
            <a:spLocks noGrp="1"/>
          </p:cNvSpPr>
          <p:nvPr>
            <p:ph type="body" sz="quarter" idx="17"/>
          </p:nvPr>
        </p:nvSpPr>
        <p:spPr>
          <a:xfrm>
            <a:off x="4356039" y="1879338"/>
            <a:ext cx="5364224" cy="338554"/>
          </a:xfrm>
        </p:spPr>
        <p:txBody>
          <a:bodyPr/>
          <a:lstStyle/>
          <a:p>
            <a:r>
              <a:rPr lang="en-US" sz="2200" dirty="0"/>
              <a:t>Objectives:</a:t>
            </a:r>
          </a:p>
        </p:txBody>
      </p:sp>
      <p:sp>
        <p:nvSpPr>
          <p:cNvPr id="13" name="Text Placeholder 12">
            <a:extLst>
              <a:ext uri="{FF2B5EF4-FFF2-40B4-BE49-F238E27FC236}">
                <a16:creationId xmlns:a16="http://schemas.microsoft.com/office/drawing/2014/main" id="{CFF35BC9-7E0C-D2FB-8023-8574710409F7}"/>
              </a:ext>
            </a:extLst>
          </p:cNvPr>
          <p:cNvSpPr>
            <a:spLocks noGrp="1"/>
          </p:cNvSpPr>
          <p:nvPr>
            <p:ph type="body" sz="quarter" idx="35"/>
          </p:nvPr>
        </p:nvSpPr>
        <p:spPr>
          <a:xfrm>
            <a:off x="4358229" y="2314149"/>
            <a:ext cx="5361973" cy="1862048"/>
          </a:xfrm>
        </p:spPr>
        <p:txBody>
          <a:bodyPr/>
          <a:lstStyle/>
          <a:p>
            <a:pPr marL="234950" indent="-234950">
              <a:spcBef>
                <a:spcPts val="0"/>
              </a:spcBef>
              <a:spcAft>
                <a:spcPts val="600"/>
              </a:spcAft>
            </a:pPr>
            <a:r>
              <a:rPr lang="en-US" dirty="0"/>
              <a:t>Manage teams, areas, and iterations</a:t>
            </a:r>
          </a:p>
          <a:p>
            <a:pPr marL="234950" indent="-234950">
              <a:spcBef>
                <a:spcPts val="0"/>
              </a:spcBef>
              <a:spcAft>
                <a:spcPts val="600"/>
              </a:spcAft>
            </a:pPr>
            <a:r>
              <a:rPr lang="en-US" dirty="0"/>
              <a:t>Manage work items</a:t>
            </a:r>
          </a:p>
          <a:p>
            <a:pPr marL="234950" indent="-234950">
              <a:spcBef>
                <a:spcPts val="0"/>
              </a:spcBef>
              <a:spcAft>
                <a:spcPts val="600"/>
              </a:spcAft>
            </a:pPr>
            <a:r>
              <a:rPr lang="en-US" dirty="0"/>
              <a:t>Manage sprints and capacity</a:t>
            </a:r>
          </a:p>
          <a:p>
            <a:pPr marL="234950" indent="-234950">
              <a:spcBef>
                <a:spcPts val="0"/>
              </a:spcBef>
              <a:spcAft>
                <a:spcPts val="600"/>
              </a:spcAft>
            </a:pPr>
            <a:r>
              <a:rPr lang="en-US" dirty="0"/>
              <a:t>Customize Kanban boards</a:t>
            </a:r>
          </a:p>
          <a:p>
            <a:pPr marL="234950" indent="-234950">
              <a:spcBef>
                <a:spcPts val="0"/>
              </a:spcBef>
              <a:spcAft>
                <a:spcPts val="600"/>
              </a:spcAft>
            </a:pPr>
            <a:r>
              <a:rPr lang="en-US" dirty="0"/>
              <a:t>Define dashboards</a:t>
            </a:r>
          </a:p>
          <a:p>
            <a:pPr marL="234950" indent="-234950">
              <a:spcBef>
                <a:spcPts val="0"/>
              </a:spcBef>
              <a:spcAft>
                <a:spcPts val="600"/>
              </a:spcAft>
            </a:pPr>
            <a:r>
              <a:rPr lang="en-US" dirty="0"/>
              <a:t>Customize team process</a:t>
            </a:r>
          </a:p>
        </p:txBody>
      </p:sp>
      <p:sp>
        <p:nvSpPr>
          <p:cNvPr id="44" name="Text Placeholder 10">
            <a:extLst>
              <a:ext uri="{FF2B5EF4-FFF2-40B4-BE49-F238E27FC236}">
                <a16:creationId xmlns:a16="http://schemas.microsoft.com/office/drawing/2014/main" id="{9CC8F805-DEA5-1A97-4022-C6ED1B0EF329}"/>
              </a:ext>
            </a:extLst>
          </p:cNvPr>
          <p:cNvSpPr txBox="1">
            <a:spLocks/>
          </p:cNvSpPr>
          <p:nvPr/>
        </p:nvSpPr>
        <p:spPr>
          <a:xfrm>
            <a:off x="4356039" y="4347011"/>
            <a:ext cx="5364224" cy="276999"/>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Duration:</a:t>
            </a:r>
          </a:p>
        </p:txBody>
      </p:sp>
      <p:graphicFrame>
        <p:nvGraphicFramePr>
          <p:cNvPr id="40" name="!!timer" descr="Pie chart indicating that students have 45 minutes (out of 60 minutes total) to complete the lab.">
            <a:extLst>
              <a:ext uri="{FF2B5EF4-FFF2-40B4-BE49-F238E27FC236}">
                <a16:creationId xmlns:a16="http://schemas.microsoft.com/office/drawing/2014/main" id="{6BBE8A22-C01B-3A38-6D2E-B307E7A61E2A}"/>
              </a:ext>
            </a:extLst>
          </p:cNvPr>
          <p:cNvGraphicFramePr/>
          <p:nvPr/>
        </p:nvGraphicFramePr>
        <p:xfrm>
          <a:off x="5095429" y="4464942"/>
          <a:ext cx="2967794" cy="19785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02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07ABA-8039-FE4C-F285-3CDC434E64DB}"/>
              </a:ext>
            </a:extLst>
          </p:cNvPr>
          <p:cNvSpPr>
            <a:spLocks noGrp="1"/>
          </p:cNvSpPr>
          <p:nvPr>
            <p:ph type="title"/>
          </p:nvPr>
        </p:nvSpPr>
        <p:spPr/>
        <p:txBody>
          <a:bodyPr>
            <a:spAutoFit/>
          </a:bodyPr>
          <a:lstStyle/>
          <a:p>
            <a:r>
              <a:rPr lang="en-US" dirty="0"/>
              <a:t>Lab: Version controlling with Git in Azure Repos</a:t>
            </a:r>
          </a:p>
        </p:txBody>
      </p:sp>
      <p:sp>
        <p:nvSpPr>
          <p:cNvPr id="6" name="Text Placeholder 5">
            <a:extLst>
              <a:ext uri="{FF2B5EF4-FFF2-40B4-BE49-F238E27FC236}">
                <a16:creationId xmlns:a16="http://schemas.microsoft.com/office/drawing/2014/main" id="{E361E7B3-AE58-940D-3B3F-783F4A45888F}"/>
              </a:ext>
            </a:extLst>
          </p:cNvPr>
          <p:cNvSpPr>
            <a:spLocks noGrp="1"/>
          </p:cNvSpPr>
          <p:nvPr>
            <p:ph type="body" sz="quarter" idx="34"/>
          </p:nvPr>
        </p:nvSpPr>
        <p:spPr/>
        <p:txBody>
          <a:bodyPr/>
          <a:lstStyle/>
          <a:p>
            <a:pPr marL="0" lvl="1" indent="0">
              <a:buNone/>
            </a:pPr>
            <a:r>
              <a:rPr lang="en-US" sz="2200" dirty="0">
                <a:latin typeface="+mj-lt"/>
              </a:rPr>
              <a:t>Lab overview:</a:t>
            </a:r>
          </a:p>
          <a:p>
            <a:pPr marL="0" lvl="1" indent="0">
              <a:buNone/>
            </a:pPr>
            <a:r>
              <a:rPr lang="en-US" sz="1800" dirty="0"/>
              <a:t>In this lab you will establish and work with a local Git repository, and how to work with branches and repositories in Azure DevOps.</a:t>
            </a:r>
          </a:p>
        </p:txBody>
      </p:sp>
      <p:sp>
        <p:nvSpPr>
          <p:cNvPr id="4" name="Text Placeholder 3">
            <a:extLst>
              <a:ext uri="{FF2B5EF4-FFF2-40B4-BE49-F238E27FC236}">
                <a16:creationId xmlns:a16="http://schemas.microsoft.com/office/drawing/2014/main" id="{0EA9C772-6F77-10A4-0F92-049DD56967E6}"/>
              </a:ext>
            </a:extLst>
          </p:cNvPr>
          <p:cNvSpPr>
            <a:spLocks noGrp="1"/>
          </p:cNvSpPr>
          <p:nvPr>
            <p:ph type="body" sz="quarter" idx="17"/>
          </p:nvPr>
        </p:nvSpPr>
        <p:spPr/>
        <p:txBody>
          <a:bodyPr/>
          <a:lstStyle/>
          <a:p>
            <a:r>
              <a:rPr lang="en-US" sz="2200" dirty="0"/>
              <a:t>Objectives:</a:t>
            </a:r>
          </a:p>
        </p:txBody>
      </p:sp>
      <p:sp>
        <p:nvSpPr>
          <p:cNvPr id="5" name="Text Placeholder 4">
            <a:extLst>
              <a:ext uri="{FF2B5EF4-FFF2-40B4-BE49-F238E27FC236}">
                <a16:creationId xmlns:a16="http://schemas.microsoft.com/office/drawing/2014/main" id="{607E9682-1082-2826-D860-7764863EB8A5}"/>
              </a:ext>
            </a:extLst>
          </p:cNvPr>
          <p:cNvSpPr>
            <a:spLocks noGrp="1"/>
          </p:cNvSpPr>
          <p:nvPr>
            <p:ph type="body" sz="quarter" idx="35"/>
          </p:nvPr>
        </p:nvSpPr>
        <p:spPr>
          <a:xfrm>
            <a:off x="4358229" y="2369756"/>
            <a:ext cx="5361973" cy="726353"/>
          </a:xfrm>
        </p:spPr>
        <p:txBody>
          <a:bodyPr/>
          <a:lstStyle/>
          <a:p>
            <a:pPr marL="347663" indent="-231775"/>
            <a:r>
              <a:rPr lang="en-US" sz="1800" dirty="0"/>
              <a:t>Clone an existing repository</a:t>
            </a:r>
          </a:p>
          <a:p>
            <a:pPr marL="347663" indent="-231775"/>
            <a:r>
              <a:rPr lang="en-US" sz="1800" dirty="0"/>
              <a:t>Save work with commits</a:t>
            </a:r>
          </a:p>
          <a:p>
            <a:pPr marL="347663" indent="-231775"/>
            <a:r>
              <a:rPr lang="en-US" sz="1800" dirty="0"/>
              <a:t>Review history of changes</a:t>
            </a:r>
          </a:p>
          <a:p>
            <a:pPr marL="347663" indent="-231775"/>
            <a:r>
              <a:rPr lang="en-US" sz="1800" dirty="0"/>
              <a:t>Work with branches by using Visual Studio Code</a:t>
            </a:r>
          </a:p>
        </p:txBody>
      </p:sp>
      <p:sp>
        <p:nvSpPr>
          <p:cNvPr id="10" name="Text Placeholder 3">
            <a:extLst>
              <a:ext uri="{FF2B5EF4-FFF2-40B4-BE49-F238E27FC236}">
                <a16:creationId xmlns:a16="http://schemas.microsoft.com/office/drawing/2014/main" id="{8AEE519E-570E-1590-2460-16972A7929DF}"/>
              </a:ext>
            </a:extLst>
          </p:cNvPr>
          <p:cNvSpPr txBox="1">
            <a:spLocks/>
          </p:cNvSpPr>
          <p:nvPr/>
        </p:nvSpPr>
        <p:spPr>
          <a:xfrm>
            <a:off x="4356039" y="4144723"/>
            <a:ext cx="7243907"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Duration:</a:t>
            </a:r>
          </a:p>
        </p:txBody>
      </p:sp>
      <p:graphicFrame>
        <p:nvGraphicFramePr>
          <p:cNvPr id="11" name="!!timer" descr="Pie chart indicating that students have 45 minutes (out of 60 minutes total) to complete the lab.">
            <a:extLst>
              <a:ext uri="{FF2B5EF4-FFF2-40B4-BE49-F238E27FC236}">
                <a16:creationId xmlns:a16="http://schemas.microsoft.com/office/drawing/2014/main" id="{FD137640-CB2E-BA10-036C-6525C8279FCE}"/>
              </a:ext>
            </a:extLst>
          </p:cNvPr>
          <p:cNvGraphicFramePr>
            <a:graphicFrameLocks/>
          </p:cNvGraphicFramePr>
          <p:nvPr>
            <p:extLst>
              <p:ext uri="{D42A27DB-BD31-4B8C-83A1-F6EECF244321}">
                <p14:modId xmlns:p14="http://schemas.microsoft.com/office/powerpoint/2010/main" val="2313511396"/>
              </p:ext>
            </p:extLst>
          </p:nvPr>
        </p:nvGraphicFramePr>
        <p:xfrm>
          <a:off x="5095429" y="4464942"/>
          <a:ext cx="2967794" cy="19785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518942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F2F462-1D6A-529E-3AD4-D6835FCB24D8}"/>
              </a:ext>
            </a:extLst>
          </p:cNvPr>
          <p:cNvSpPr>
            <a:spLocks noGrp="1"/>
          </p:cNvSpPr>
          <p:nvPr>
            <p:ph type="title"/>
          </p:nvPr>
        </p:nvSpPr>
        <p:spPr/>
        <p:txBody>
          <a:bodyPr/>
          <a:lstStyle/>
          <a:p>
            <a:r>
              <a:rPr lang="en-US" dirty="0"/>
              <a:t>Closing slide</a:t>
            </a:r>
          </a:p>
        </p:txBody>
      </p:sp>
    </p:spTree>
    <p:extLst>
      <p:ext uri="{BB962C8B-B14F-4D97-AF65-F5344CB8AC3E}">
        <p14:creationId xmlns:p14="http://schemas.microsoft.com/office/powerpoint/2010/main" val="22465729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588263" y="585620"/>
            <a:ext cx="11044938" cy="482763"/>
          </a:xfrm>
        </p:spPr>
        <p:txBody>
          <a:bodyPr/>
          <a:lstStyle/>
          <a:p>
            <a:r>
              <a:rPr lang="en-US" sz="3137" dirty="0"/>
              <a:t>What is DevOps?</a:t>
            </a:r>
          </a:p>
        </p:txBody>
      </p:sp>
      <p:sp>
        <p:nvSpPr>
          <p:cNvPr id="12" name="Text Placeholder 11">
            <a:extLst>
              <a:ext uri="{FF2B5EF4-FFF2-40B4-BE49-F238E27FC236}">
                <a16:creationId xmlns:a16="http://schemas.microsoft.com/office/drawing/2014/main" id="{7FEFAA08-1630-9192-8DA9-0EC2B377AEC1}"/>
              </a:ext>
            </a:extLst>
          </p:cNvPr>
          <p:cNvSpPr>
            <a:spLocks noGrp="1"/>
          </p:cNvSpPr>
          <p:nvPr>
            <p:ph type="body" sz="quarter" idx="15"/>
          </p:nvPr>
        </p:nvSpPr>
        <p:spPr>
          <a:xfrm>
            <a:off x="584201" y="1594416"/>
            <a:ext cx="3174143" cy="1772793"/>
          </a:xfrm>
        </p:spPr>
        <p:txBody>
          <a:bodyPr/>
          <a:lstStyle/>
          <a:p>
            <a:pPr marL="0" indent="0">
              <a:buNone/>
            </a:pPr>
            <a:r>
              <a:rPr lang="en-US" sz="1800" i="1" dirty="0">
                <a:latin typeface="+mn-lt"/>
                <a:cs typeface="Segoe UI Semilight"/>
              </a:rPr>
              <a:t>“DevOps is the union of people, process, and products to enable continuous delivery of value to end users.”</a:t>
            </a:r>
            <a:endParaRPr lang="en-US" sz="1800" dirty="0">
              <a:cs typeface="Segoe UI Semilight"/>
            </a:endParaRPr>
          </a:p>
          <a:p>
            <a:pPr marL="0" indent="0" algn="r">
              <a:buNone/>
            </a:pPr>
            <a:r>
              <a:rPr lang="en-US" sz="1800" dirty="0">
                <a:latin typeface="+mn-lt"/>
                <a:cs typeface="Segoe UI Semilight"/>
              </a:rPr>
              <a:t>— Donovan Brown,</a:t>
            </a:r>
          </a:p>
          <a:p>
            <a:pPr marL="0" indent="0" algn="r">
              <a:buNone/>
            </a:pPr>
            <a:r>
              <a:rPr lang="en-US" sz="1800" dirty="0">
                <a:latin typeface="+mn-lt"/>
                <a:cs typeface="Segoe UI Semilight"/>
                <a:hlinkClick r:id="rId3"/>
              </a:rPr>
              <a:t>What is DevOps?</a:t>
            </a:r>
            <a:r>
              <a:rPr lang="en-US" sz="1800" dirty="0">
                <a:latin typeface="+mn-lt"/>
                <a:cs typeface="Segoe UI Semilight"/>
              </a:rPr>
              <a:t> </a:t>
            </a:r>
          </a:p>
        </p:txBody>
      </p:sp>
      <p:pic>
        <p:nvPicPr>
          <p:cNvPr id="10" name="Picture 9" descr="DevOps cycle showing the flow of work: Plan, Build, Continuous Integration, Deploy, Operate, Continuous Feedback and Plan again. ">
            <a:extLst>
              <a:ext uri="{FF2B5EF4-FFF2-40B4-BE49-F238E27FC236}">
                <a16:creationId xmlns:a16="http://schemas.microsoft.com/office/drawing/2014/main" id="{DB25981B-C296-E118-1C15-25843178BDF9}"/>
              </a:ext>
            </a:extLst>
          </p:cNvPr>
          <p:cNvPicPr>
            <a:picLocks noChangeAspect="1"/>
          </p:cNvPicPr>
          <p:nvPr/>
        </p:nvPicPr>
        <p:blipFill>
          <a:blip r:embed="rId4"/>
          <a:stretch>
            <a:fillRect/>
          </a:stretch>
        </p:blipFill>
        <p:spPr>
          <a:xfrm>
            <a:off x="4134634" y="1594416"/>
            <a:ext cx="7394598" cy="4236313"/>
          </a:xfrm>
          <a:prstGeom prst="rect">
            <a:avLst/>
          </a:prstGeom>
        </p:spPr>
      </p:pic>
    </p:spTree>
    <p:extLst>
      <p:ext uri="{BB962C8B-B14F-4D97-AF65-F5344CB8AC3E}">
        <p14:creationId xmlns:p14="http://schemas.microsoft.com/office/powerpoint/2010/main" val="22518915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588261" y="585620"/>
            <a:ext cx="5330989" cy="482761"/>
          </a:xfrm>
        </p:spPr>
        <p:txBody>
          <a:bodyPr/>
          <a:lstStyle/>
          <a:p>
            <a:r>
              <a:rPr lang="en-US" sz="3137" dirty="0"/>
              <a:t>What is DevOps? (continued)</a:t>
            </a:r>
          </a:p>
        </p:txBody>
      </p:sp>
      <p:sp>
        <p:nvSpPr>
          <p:cNvPr id="7" name="Text Placeholder 6">
            <a:extLst>
              <a:ext uri="{FF2B5EF4-FFF2-40B4-BE49-F238E27FC236}">
                <a16:creationId xmlns:a16="http://schemas.microsoft.com/office/drawing/2014/main" id="{C6A0A36B-2E4F-450F-01EE-59E7CBEC49B1}"/>
              </a:ext>
            </a:extLst>
          </p:cNvPr>
          <p:cNvSpPr>
            <a:spLocks noGrp="1"/>
          </p:cNvSpPr>
          <p:nvPr>
            <p:ph type="body" sz="quarter" idx="15"/>
          </p:nvPr>
        </p:nvSpPr>
        <p:spPr>
          <a:xfrm>
            <a:off x="586389" y="1594416"/>
            <a:ext cx="4058181" cy="2231380"/>
          </a:xfrm>
        </p:spPr>
        <p:txBody>
          <a:bodyPr/>
          <a:lstStyle/>
          <a:p>
            <a:pPr marL="290513" indent="-290513">
              <a:spcBef>
                <a:spcPts val="0"/>
              </a:spcBef>
              <a:spcAft>
                <a:spcPts val="588"/>
              </a:spcAft>
            </a:pPr>
            <a:r>
              <a:rPr lang="en-US" sz="2200" dirty="0"/>
              <a:t>Understand your cycle time</a:t>
            </a:r>
          </a:p>
          <a:p>
            <a:pPr marL="290513" indent="-290513">
              <a:spcBef>
                <a:spcPts val="0"/>
              </a:spcBef>
              <a:spcAft>
                <a:spcPts val="1176"/>
              </a:spcAft>
            </a:pPr>
            <a:r>
              <a:rPr lang="en-US" sz="2200" dirty="0"/>
              <a:t>Become data-informed</a:t>
            </a:r>
          </a:p>
          <a:p>
            <a:pPr marL="290513" indent="-290513">
              <a:spcBef>
                <a:spcPts val="0"/>
              </a:spcBef>
              <a:spcAft>
                <a:spcPts val="1176"/>
              </a:spcAft>
            </a:pPr>
            <a:r>
              <a:rPr lang="en-US" sz="2200" dirty="0"/>
              <a:t>Strive for validated learning</a:t>
            </a:r>
          </a:p>
          <a:p>
            <a:pPr marL="290513" indent="-290513">
              <a:spcBef>
                <a:spcPts val="0"/>
              </a:spcBef>
              <a:spcAft>
                <a:spcPts val="1176"/>
              </a:spcAft>
            </a:pPr>
            <a:r>
              <a:rPr lang="en-US" sz="2200" dirty="0"/>
              <a:t>Shorten your cycle time</a:t>
            </a:r>
          </a:p>
          <a:p>
            <a:pPr marL="290513" indent="-290513">
              <a:spcBef>
                <a:spcPts val="0"/>
              </a:spcBef>
              <a:spcAft>
                <a:spcPts val="1176"/>
              </a:spcAft>
            </a:pPr>
            <a:r>
              <a:rPr lang="en-US" sz="2200" dirty="0"/>
              <a:t>Optimize validated learning</a:t>
            </a:r>
          </a:p>
        </p:txBody>
      </p:sp>
      <p:pic>
        <p:nvPicPr>
          <p:cNvPr id="5" name="Picture 4" descr="Diagram of cycle time in the DevOps process referencing deployment frequency and validated learning and value of improvement.">
            <a:extLst>
              <a:ext uri="{FF2B5EF4-FFF2-40B4-BE49-F238E27FC236}">
                <a16:creationId xmlns:a16="http://schemas.microsoft.com/office/drawing/2014/main" id="{87C32B14-04D9-4E38-8AA6-ADFFB7EAA02F}"/>
              </a:ext>
            </a:extLst>
          </p:cNvPr>
          <p:cNvPicPr>
            <a:picLocks noChangeAspect="1"/>
          </p:cNvPicPr>
          <p:nvPr/>
        </p:nvPicPr>
        <p:blipFill>
          <a:blip r:embed="rId3"/>
          <a:stretch>
            <a:fillRect/>
          </a:stretch>
        </p:blipFill>
        <p:spPr>
          <a:xfrm>
            <a:off x="4942624" y="1266864"/>
            <a:ext cx="6445988" cy="5232691"/>
          </a:xfrm>
          <a:prstGeom prst="rect">
            <a:avLst/>
          </a:prstGeom>
          <a:ln>
            <a:noFill/>
          </a:ln>
        </p:spPr>
      </p:pic>
    </p:spTree>
    <p:extLst>
      <p:ext uri="{BB962C8B-B14F-4D97-AF65-F5344CB8AC3E}">
        <p14:creationId xmlns:p14="http://schemas.microsoft.com/office/powerpoint/2010/main" val="32998841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588963" y="585788"/>
            <a:ext cx="5434466" cy="984250"/>
          </a:xfrm>
        </p:spPr>
        <p:txBody>
          <a:bodyPr/>
          <a:lstStyle/>
          <a:p>
            <a:r>
              <a:rPr lang="en-US" dirty="0"/>
              <a:t>Explore the DevOps journey</a:t>
            </a:r>
          </a:p>
        </p:txBody>
      </p:sp>
      <p:sp>
        <p:nvSpPr>
          <p:cNvPr id="4" name="Text Placeholder 3">
            <a:extLst>
              <a:ext uri="{FF2B5EF4-FFF2-40B4-BE49-F238E27FC236}">
                <a16:creationId xmlns:a16="http://schemas.microsoft.com/office/drawing/2014/main" id="{567953AC-0F6E-86E8-7FEB-D83A4F2AB618}"/>
              </a:ext>
            </a:extLst>
          </p:cNvPr>
          <p:cNvSpPr>
            <a:spLocks noGrp="1"/>
          </p:cNvSpPr>
          <p:nvPr>
            <p:ph type="body" sz="quarter" idx="16"/>
          </p:nvPr>
        </p:nvSpPr>
        <p:spPr>
          <a:xfrm>
            <a:off x="584200" y="1593850"/>
            <a:ext cx="4714875" cy="338554"/>
          </a:xfrm>
        </p:spPr>
        <p:txBody>
          <a:bodyPr/>
          <a:lstStyle/>
          <a:p>
            <a:r>
              <a:rPr lang="en-US" sz="2200" dirty="0"/>
              <a:t>Continuous Integration</a:t>
            </a:r>
          </a:p>
        </p:txBody>
      </p:sp>
      <p:sp>
        <p:nvSpPr>
          <p:cNvPr id="2" name="Text Placeholder 1">
            <a:extLst>
              <a:ext uri="{FF2B5EF4-FFF2-40B4-BE49-F238E27FC236}">
                <a16:creationId xmlns:a16="http://schemas.microsoft.com/office/drawing/2014/main" id="{5EC84FFE-3A98-4F91-05D1-9025BC018156}"/>
              </a:ext>
            </a:extLst>
          </p:cNvPr>
          <p:cNvSpPr>
            <a:spLocks noGrp="1"/>
          </p:cNvSpPr>
          <p:nvPr>
            <p:ph type="body" sz="quarter" idx="15"/>
          </p:nvPr>
        </p:nvSpPr>
        <p:spPr>
          <a:xfrm>
            <a:off x="585788" y="2085975"/>
            <a:ext cx="4713287" cy="830997"/>
          </a:xfrm>
        </p:spPr>
        <p:txBody>
          <a:bodyPr/>
          <a:lstStyle/>
          <a:p>
            <a:pPr marL="231775" indent="-231775"/>
            <a:r>
              <a:rPr lang="en-US" sz="1800" dirty="0"/>
              <a:t>Continuous Integration drives the ongoing merging and testing of code, which leads to finding defects early. </a:t>
            </a:r>
          </a:p>
        </p:txBody>
      </p:sp>
      <p:sp>
        <p:nvSpPr>
          <p:cNvPr id="6" name="Text Placeholder 3">
            <a:extLst>
              <a:ext uri="{FF2B5EF4-FFF2-40B4-BE49-F238E27FC236}">
                <a16:creationId xmlns:a16="http://schemas.microsoft.com/office/drawing/2014/main" id="{20C7669D-A544-E3A1-342F-5E7C1A1535A0}"/>
              </a:ext>
            </a:extLst>
          </p:cNvPr>
          <p:cNvSpPr txBox="1">
            <a:spLocks/>
          </p:cNvSpPr>
          <p:nvPr/>
        </p:nvSpPr>
        <p:spPr>
          <a:xfrm>
            <a:off x="584201" y="3276166"/>
            <a:ext cx="4714663" cy="338554"/>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ts val="0"/>
              </a:spcBef>
              <a:spcAft>
                <a:spcPts val="0"/>
              </a:spcAft>
              <a:buClrTx/>
              <a:buSzPct val="90000"/>
              <a:buFont typeface="Arial" panose="020B0604020202020204" pitchFamily="34" charset="0"/>
              <a:buNone/>
              <a:tabLst/>
              <a:defRPr sz="1632" kern="1200" spc="0" baseline="0">
                <a:solidFill>
                  <a:schemeClr val="tx1"/>
                </a:solidFill>
                <a:latin typeface="+mj-lt"/>
                <a:ea typeface="+mn-ea"/>
                <a:cs typeface="Segoe UI" panose="020B0502040204020203" pitchFamily="34" charset="0"/>
              </a:defRPr>
            </a:lvl1pPr>
            <a:lvl2pPr marL="270453" marR="0" indent="-111912"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200" dirty="0">
                <a:cs typeface="Segoe UI Semilight"/>
              </a:rPr>
              <a:t>Continuous Delivery</a:t>
            </a:r>
          </a:p>
        </p:txBody>
      </p:sp>
      <p:sp>
        <p:nvSpPr>
          <p:cNvPr id="7" name="Text Placeholder 1">
            <a:extLst>
              <a:ext uri="{FF2B5EF4-FFF2-40B4-BE49-F238E27FC236}">
                <a16:creationId xmlns:a16="http://schemas.microsoft.com/office/drawing/2014/main" id="{0D87FB3C-E1BA-25D5-B770-3778A8DF63DC}"/>
              </a:ext>
            </a:extLst>
          </p:cNvPr>
          <p:cNvSpPr txBox="1">
            <a:spLocks/>
          </p:cNvSpPr>
          <p:nvPr/>
        </p:nvSpPr>
        <p:spPr>
          <a:xfrm>
            <a:off x="586390" y="3767706"/>
            <a:ext cx="4712685" cy="1107996"/>
          </a:xfrm>
          <a:prstGeom prst="rect">
            <a:avLst/>
          </a:prstGeom>
        </p:spPr>
        <p:txBody>
          <a:bodyPr vert="horz" wrap="square" lIns="0" tIns="0" rIns="0" bIns="0" rtlCol="0">
            <a:spAutoFit/>
          </a:bodyPr>
          <a:lstStyle>
            <a:lvl1pPr marL="139889" marR="0" indent="-139889"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kern="1200" spc="0" baseline="0">
                <a:solidFill>
                  <a:schemeClr val="tx1"/>
                </a:solidFill>
                <a:latin typeface="+mn-lt"/>
                <a:ea typeface="+mn-ea"/>
                <a:cs typeface="Segoe UI" panose="020B0502040204020203" pitchFamily="34" charset="0"/>
              </a:defRPr>
            </a:lvl1pPr>
            <a:lvl2pPr marL="270453" marR="0" indent="-130564"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7209" indent="-227209"/>
            <a:r>
              <a:rPr lang="en-US" sz="1800" dirty="0"/>
              <a:t>Continuous Delivery of software solutions to production and testing environments helps organizations quickly fix bugs and respond to ever-changing business requirements.</a:t>
            </a:r>
          </a:p>
        </p:txBody>
      </p:sp>
      <p:pic>
        <p:nvPicPr>
          <p:cNvPr id="1026" name="Picture 2" descr="Build succeeded. Completed.">
            <a:extLst>
              <a:ext uri="{FF2B5EF4-FFF2-40B4-BE49-F238E27FC236}">
                <a16:creationId xmlns:a16="http://schemas.microsoft.com/office/drawing/2014/main" id="{068BB253-A79C-44DB-AEA3-C9EC4CF77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875" y="1023906"/>
            <a:ext cx="5416297" cy="2418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inuous Delivery of software solutions to production and testing environments and phases image.">
            <a:extLst>
              <a:ext uri="{FF2B5EF4-FFF2-40B4-BE49-F238E27FC236}">
                <a16:creationId xmlns:a16="http://schemas.microsoft.com/office/drawing/2014/main" id="{658C0F30-AE02-42EC-8C57-79627A537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046" y="3744217"/>
            <a:ext cx="5359955" cy="244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8937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588962" y="585788"/>
            <a:ext cx="4781323" cy="984250"/>
          </a:xfrm>
        </p:spPr>
        <p:txBody>
          <a:bodyPr/>
          <a:lstStyle/>
          <a:p>
            <a:r>
              <a:rPr lang="en-US" dirty="0"/>
              <a:t>Explore the DevOps journey (continued)</a:t>
            </a:r>
          </a:p>
        </p:txBody>
      </p:sp>
      <p:sp>
        <p:nvSpPr>
          <p:cNvPr id="25" name="Text Placeholder 7">
            <a:extLst>
              <a:ext uri="{FF2B5EF4-FFF2-40B4-BE49-F238E27FC236}">
                <a16:creationId xmlns:a16="http://schemas.microsoft.com/office/drawing/2014/main" id="{9037BD0C-3E38-E4C2-C302-CCEEB4B4557E}"/>
              </a:ext>
            </a:extLst>
          </p:cNvPr>
          <p:cNvSpPr>
            <a:spLocks noGrp="1"/>
          </p:cNvSpPr>
          <p:nvPr>
            <p:ph type="body" sz="quarter" idx="16"/>
          </p:nvPr>
        </p:nvSpPr>
        <p:spPr>
          <a:xfrm>
            <a:off x="584200" y="1869622"/>
            <a:ext cx="4714875" cy="338554"/>
          </a:xfrm>
        </p:spPr>
        <p:txBody>
          <a:bodyPr/>
          <a:lstStyle/>
          <a:p>
            <a:r>
              <a:rPr lang="en-US" sz="2200" dirty="0"/>
              <a:t>Version Control</a:t>
            </a:r>
          </a:p>
        </p:txBody>
      </p:sp>
      <p:sp>
        <p:nvSpPr>
          <p:cNvPr id="26" name="Text Placeholder 5">
            <a:extLst>
              <a:ext uri="{FF2B5EF4-FFF2-40B4-BE49-F238E27FC236}">
                <a16:creationId xmlns:a16="http://schemas.microsoft.com/office/drawing/2014/main" id="{046B7E12-5354-77FE-086A-EFFA3ABA0BC0}"/>
              </a:ext>
            </a:extLst>
          </p:cNvPr>
          <p:cNvSpPr>
            <a:spLocks noGrp="1"/>
          </p:cNvSpPr>
          <p:nvPr>
            <p:ph type="body" sz="quarter" idx="15"/>
          </p:nvPr>
        </p:nvSpPr>
        <p:spPr>
          <a:xfrm>
            <a:off x="585788" y="2409005"/>
            <a:ext cx="4713287" cy="1107996"/>
          </a:xfrm>
        </p:spPr>
        <p:txBody>
          <a:bodyPr/>
          <a:lstStyle/>
          <a:p>
            <a:pPr marL="231775" indent="-231775"/>
            <a:r>
              <a:rPr lang="en-US" sz="1800" dirty="0"/>
              <a:t>Version Control, usually with a Git-based Repository, enables teams located anywhere in the world to communicate effectively during daily development activities.</a:t>
            </a:r>
          </a:p>
        </p:txBody>
      </p:sp>
      <p:sp>
        <p:nvSpPr>
          <p:cNvPr id="12" name="Text Placeholder 7">
            <a:extLst>
              <a:ext uri="{FF2B5EF4-FFF2-40B4-BE49-F238E27FC236}">
                <a16:creationId xmlns:a16="http://schemas.microsoft.com/office/drawing/2014/main" id="{E4CEE80E-10F4-EE3B-9A19-61B4EB7990C8}"/>
              </a:ext>
            </a:extLst>
          </p:cNvPr>
          <p:cNvSpPr txBox="1">
            <a:spLocks/>
          </p:cNvSpPr>
          <p:nvPr/>
        </p:nvSpPr>
        <p:spPr>
          <a:xfrm>
            <a:off x="584201" y="3755440"/>
            <a:ext cx="4714663" cy="338554"/>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ts val="0"/>
              </a:spcBef>
              <a:spcAft>
                <a:spcPts val="0"/>
              </a:spcAft>
              <a:buClrTx/>
              <a:buSzPct val="90000"/>
              <a:buFont typeface="Arial" panose="020B0604020202020204" pitchFamily="34" charset="0"/>
              <a:buNone/>
              <a:tabLst/>
              <a:defRPr sz="1632" kern="1200" spc="0" baseline="0">
                <a:solidFill>
                  <a:schemeClr val="tx1"/>
                </a:solidFill>
                <a:latin typeface="+mj-lt"/>
                <a:ea typeface="+mn-ea"/>
                <a:cs typeface="Segoe UI" panose="020B0502040204020203" pitchFamily="34" charset="0"/>
              </a:defRPr>
            </a:lvl1pPr>
            <a:lvl2pPr marL="270453" marR="0" indent="-111912"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200" dirty="0">
                <a:cs typeface="Segoe UI Semilight"/>
              </a:rPr>
              <a:t>Agile/lean</a:t>
            </a:r>
          </a:p>
        </p:txBody>
      </p:sp>
      <p:sp>
        <p:nvSpPr>
          <p:cNvPr id="13" name="Text Placeholder 5">
            <a:extLst>
              <a:ext uri="{FF2B5EF4-FFF2-40B4-BE49-F238E27FC236}">
                <a16:creationId xmlns:a16="http://schemas.microsoft.com/office/drawing/2014/main" id="{0D1CF7EA-C8B4-8FA4-3DFA-A13A045CE8BB}"/>
              </a:ext>
            </a:extLst>
          </p:cNvPr>
          <p:cNvSpPr txBox="1">
            <a:spLocks/>
          </p:cNvSpPr>
          <p:nvPr/>
        </p:nvSpPr>
        <p:spPr>
          <a:xfrm>
            <a:off x="586390" y="4232466"/>
            <a:ext cx="4712685" cy="1969770"/>
          </a:xfrm>
          <a:prstGeom prst="rect">
            <a:avLst/>
          </a:prstGeom>
        </p:spPr>
        <p:txBody>
          <a:bodyPr vert="horz" wrap="square" lIns="0" tIns="0" rIns="0" bIns="0" rtlCol="0">
            <a:spAutoFit/>
          </a:bodyPr>
          <a:lstStyle>
            <a:lvl1pPr marL="139889" marR="0" indent="-139889"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kern="1200" spc="0" baseline="0">
                <a:solidFill>
                  <a:schemeClr val="tx1"/>
                </a:solidFill>
                <a:latin typeface="+mn-lt"/>
                <a:ea typeface="+mn-ea"/>
                <a:cs typeface="Segoe UI" panose="020B0502040204020203" pitchFamily="34" charset="0"/>
              </a:defRPr>
            </a:lvl1pPr>
            <a:lvl2pPr marL="270453" marR="0" indent="-130564"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7209" indent="-227209">
              <a:spcBef>
                <a:spcPts val="0"/>
              </a:spcBef>
              <a:spcAft>
                <a:spcPts val="1176"/>
              </a:spcAft>
            </a:pPr>
            <a:r>
              <a:rPr lang="en-US" sz="1800" dirty="0"/>
              <a:t>Plan and isolate work into sprints.</a:t>
            </a:r>
          </a:p>
          <a:p>
            <a:pPr marL="227209" indent="-227209">
              <a:spcBef>
                <a:spcPts val="0"/>
              </a:spcBef>
              <a:spcAft>
                <a:spcPts val="1176"/>
              </a:spcAft>
            </a:pPr>
            <a:r>
              <a:rPr lang="en-US" sz="1800" dirty="0"/>
              <a:t>Manage team capacity and help teams quickly adapt to changing business needs.</a:t>
            </a:r>
          </a:p>
          <a:p>
            <a:pPr marL="227209" indent="-227209">
              <a:spcBef>
                <a:spcPts val="0"/>
              </a:spcBef>
              <a:spcAft>
                <a:spcPts val="1176"/>
              </a:spcAft>
            </a:pPr>
            <a:r>
              <a:rPr lang="en-US" sz="1800" dirty="0"/>
              <a:t>A DevOps Definition of Done is working software collecting telemetry against the intended business goals.</a:t>
            </a:r>
          </a:p>
        </p:txBody>
      </p:sp>
      <p:pic>
        <p:nvPicPr>
          <p:cNvPr id="7" name="Picture 6" descr="Diagram showing 3 branches, including Main, Feature 1 and Feature 2 with multiple versions.">
            <a:extLst>
              <a:ext uri="{FF2B5EF4-FFF2-40B4-BE49-F238E27FC236}">
                <a16:creationId xmlns:a16="http://schemas.microsoft.com/office/drawing/2014/main" id="{C6984C94-253C-471B-A6EA-AF722A15F57D}"/>
              </a:ext>
            </a:extLst>
          </p:cNvPr>
          <p:cNvPicPr>
            <a:picLocks noChangeAspect="1"/>
          </p:cNvPicPr>
          <p:nvPr/>
        </p:nvPicPr>
        <p:blipFill>
          <a:blip r:embed="rId3"/>
          <a:stretch>
            <a:fillRect/>
          </a:stretch>
        </p:blipFill>
        <p:spPr>
          <a:xfrm>
            <a:off x="5561859" y="779121"/>
            <a:ext cx="5972916" cy="1897998"/>
          </a:xfrm>
          <a:prstGeom prst="rect">
            <a:avLst/>
          </a:prstGeom>
        </p:spPr>
      </p:pic>
      <p:pic>
        <p:nvPicPr>
          <p:cNvPr id="2052" name="Picture 4" descr="Kanban board with columns to-do, in progress, ready to code, in progress, ready, in progress, review, and done.">
            <a:extLst>
              <a:ext uri="{FF2B5EF4-FFF2-40B4-BE49-F238E27FC236}">
                <a16:creationId xmlns:a16="http://schemas.microsoft.com/office/drawing/2014/main" id="{F97183B8-C431-4ABD-BC02-2A1C840C3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5807" y="2989350"/>
            <a:ext cx="5565020" cy="3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393397"/>
      </p:ext>
    </p:extLst>
  </p:cSld>
  <p:clrMapOvr>
    <a:masterClrMapping/>
  </p:clrMapOvr>
  <p:transition>
    <p:fade/>
  </p:transition>
</p:sld>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C6DDDE-6ACE-4E03-95B1-6C2DE76EAA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9BDE56-2290-4841-B403-6160E8FC9A71}">
  <ds:schemaRefs>
    <ds:schemaRef ds:uri="92cc7923-7bd6-4c52-a535-c267c30bc123"/>
    <ds:schemaRef ds:uri="59afee55-fc30-40da-a84e-ff6fc62c4efa"/>
    <ds:schemaRef ds:uri="http://purl.org/dc/elements/1.1/"/>
    <ds:schemaRef ds:uri="http://schemas.microsoft.com/office/2006/documentManagement/types"/>
    <ds:schemaRef ds:uri="http://schemas.microsoft.com/office/2006/metadata/properties"/>
    <ds:schemaRef ds:uri="http://purl.org/dc/dcmitype/"/>
    <ds:schemaRef ds:uri="http://www.w3.org/XML/1998/namespace"/>
    <ds:schemaRef ds:uri="http://purl.org/dc/terms/"/>
    <ds:schemaRef ds:uri="http://schemas.microsoft.com/office/infopath/2007/PartnerControls"/>
    <ds:schemaRef ds:uri="http://schemas.openxmlformats.org/package/2006/metadata/core-properties"/>
    <ds:schemaRef ds:uri="http://schemas.microsoft.com/sharepoint/v3"/>
  </ds:schemaRefs>
</ds:datastoreItem>
</file>

<file path=customXml/itemProps3.xml><?xml version="1.0" encoding="utf-8"?>
<ds:datastoreItem xmlns:ds="http://schemas.openxmlformats.org/officeDocument/2006/customXml" ds:itemID="{BEA6D4CE-4DF7-4A7E-9754-7B0D1943DFF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5575</Words>
  <Application>Microsoft Office PowerPoint</Application>
  <PresentationFormat>Widescreen</PresentationFormat>
  <Paragraphs>607</Paragraphs>
  <Slides>52</Slides>
  <Notes>30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8" baseType="lpstr">
      <vt:lpstr>adobe-clean</vt:lpstr>
      <vt:lpstr>-apple-system</vt:lpstr>
      <vt:lpstr>Arial</vt:lpstr>
      <vt:lpstr>Calibri</vt:lpstr>
      <vt:lpstr>Consolas</vt:lpstr>
      <vt:lpstr>Courier New</vt:lpstr>
      <vt:lpstr>Engravers MT</vt:lpstr>
      <vt:lpstr>Noto Serif</vt:lpstr>
      <vt:lpstr>Segoe UI</vt:lpstr>
      <vt:lpstr>Segoe UI Black</vt:lpstr>
      <vt:lpstr>Segoe UI Light</vt:lpstr>
      <vt:lpstr>Segoe UI Semibold</vt:lpstr>
      <vt:lpstr>Segoe UI Semilight</vt:lpstr>
      <vt:lpstr>Wingdings</vt:lpstr>
      <vt:lpstr>1_LIGHT MODE</vt:lpstr>
      <vt:lpstr>Bitmap Image</vt:lpstr>
      <vt:lpstr>AZ-400.00 Learning Path 01: Implement development for enterprise DevOps</vt:lpstr>
      <vt:lpstr>Agenda</vt:lpstr>
      <vt:lpstr>Learning objectives</vt:lpstr>
      <vt:lpstr>Module 01: Introduction to DevOps</vt:lpstr>
      <vt:lpstr>Explore agile development practices</vt:lpstr>
      <vt:lpstr>What is DevOps?</vt:lpstr>
      <vt:lpstr>What is DevOps? (continued)</vt:lpstr>
      <vt:lpstr>Explore the DevOps journey</vt:lpstr>
      <vt:lpstr>Explore the DevOps journey (continued)</vt:lpstr>
      <vt:lpstr>Explore the DevOps journey (continued) </vt:lpstr>
      <vt:lpstr>Explore the DevOps journey (continued)  </vt:lpstr>
      <vt:lpstr>Explore the DevOps journey (continued)   </vt:lpstr>
      <vt:lpstr>Define organization structure for agile practices </vt:lpstr>
      <vt:lpstr>What is Azure DevOps?</vt:lpstr>
      <vt:lpstr>What is GitHub?</vt:lpstr>
      <vt:lpstr>Module 02: Plan Agile with Azure Boards</vt:lpstr>
      <vt:lpstr>Introduction to Azure Boards</vt:lpstr>
      <vt:lpstr> Configure projects and teams in Azure DevOps</vt:lpstr>
      <vt:lpstr>Module 03: Plan Agile with GitHub Projects</vt:lpstr>
      <vt:lpstr>Introduction to GitHub Projects and Project boards</vt:lpstr>
      <vt:lpstr>Collaborate using team discussions</vt:lpstr>
      <vt:lpstr>Module 04: Source Control</vt:lpstr>
      <vt:lpstr>Benefits of source control</vt:lpstr>
      <vt:lpstr>Understand centralized source control</vt:lpstr>
      <vt:lpstr>Understand distributed source control</vt:lpstr>
      <vt:lpstr>Working with Git</vt:lpstr>
      <vt:lpstr>Introduction to Azure Repos</vt:lpstr>
      <vt:lpstr>Introduction to GitHub</vt:lpstr>
      <vt:lpstr>Explore branch workflow types</vt:lpstr>
      <vt:lpstr>Explore feature branch workflow</vt:lpstr>
      <vt:lpstr>Explore GitHub flow</vt:lpstr>
      <vt:lpstr>Explore fork workflow</vt:lpstr>
      <vt:lpstr>Implement branch merging restrictions</vt:lpstr>
      <vt:lpstr>Collaborate with pull requests</vt:lpstr>
      <vt:lpstr>Azure Repos collaborating with pull requests</vt:lpstr>
      <vt:lpstr>Introduction to Git hooks</vt:lpstr>
      <vt:lpstr>Implement Git hooks</vt:lpstr>
      <vt:lpstr>Module 05: Plan foster  inner source</vt:lpstr>
      <vt:lpstr>Explore foster inner source</vt:lpstr>
      <vt:lpstr>Implement the fork workflow</vt:lpstr>
      <vt:lpstr>Module 06: Manage and configure repositories</vt:lpstr>
      <vt:lpstr>Work with large repositories</vt:lpstr>
      <vt:lpstr>Implement Scalar and cross repo when cross repo sharing</vt:lpstr>
      <vt:lpstr>Implement a change log</vt:lpstr>
      <vt:lpstr>Purge repository data</vt:lpstr>
      <vt:lpstr> Recover specific data by using Git commands</vt:lpstr>
      <vt:lpstr>Manage releases with GitHub Repos</vt:lpstr>
      <vt:lpstr>Configure GitHub tags to organize repositories</vt:lpstr>
      <vt:lpstr>Labs</vt:lpstr>
      <vt:lpstr>Lab: Agile planning and portfolio management with Azure Boards</vt:lpstr>
      <vt:lpstr>Lab: Version controlling with Git in Azure Repos</vt:lpstr>
      <vt:lpstr>Closing slide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2023-08-22T07:29:51Z</dcterms:created>
  <dcterms:modified xsi:type="dcterms:W3CDTF">2025-06-28T18:57:21Z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SIP_Label_f42aa342-8706-4288-bd11-ebb85995028c_Enabled">
    <vt:lpwstr>true</vt:lpwstr>
  </property>
  <property fmtid="{D5CDD505-2E9C-101B-9397-08002B2CF9AE}" pid="4" name="MediaServiceImageTags">
    <vt:lpwstr/>
  </property>
  <property fmtid="{D5CDD505-2E9C-101B-9397-08002B2CF9AE}" pid="5" name="ContentTypeId">
    <vt:lpwstr>0x010100EC7EC088F4D2974C9244144D3FA78CFC</vt:lpwstr>
  </property>
  <property fmtid="{D5CDD505-2E9C-101B-9397-08002B2CF9AE}" pid="6"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7" name="MSIP_Label_f42aa342-8706-4288-bd11-ebb85995028c_SetDate">
    <vt:lpwstr>2021-10-11T19:40:14Z</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Method">
    <vt:lpwstr>Standard</vt:lpwstr>
  </property>
  <property fmtid="{D5CDD505-2E9C-101B-9397-08002B2CF9AE}" pid="10" name="MSIP_Label_f42aa342-8706-4288-bd11-ebb85995028c_Name">
    <vt:lpwstr>Internal</vt:lpwstr>
  </property>
  <property fmtid="{D5CDD505-2E9C-101B-9397-08002B2CF9AE}" pid="11" name="MSIP_Label_f42aa342-8706-4288-bd11-ebb85995028c_ContentBits">
    <vt:lpwstr>0</vt:lpwstr>
  </property>
  <property fmtid="{D5CDD505-2E9C-101B-9397-08002B2CF9AE}" pid="12" name="MSIP_Label_f42aa342-8706-4288-bd11-ebb85995028c_ActionId">
    <vt:lpwstr>deff66c8-7610-4262-b493-d9bdc5fb1988</vt:lpwstr>
  </property>
</Properties>
</file>